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60" r:id="rId4"/>
    <p:sldId id="261" r:id="rId5"/>
    <p:sldId id="262" r:id="rId6"/>
    <p:sldId id="264" r:id="rId7"/>
    <p:sldId id="265" r:id="rId8"/>
    <p:sldId id="257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59B903-4284-4FB9-8956-2435558B3834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CD20D9-42E6-43A1-AB18-381287DE83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622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8D125-C1C8-40A7-ADAC-AFD6DB5DAD0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3763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altLang="ko-KR" dirty="0"/>
              <a:t>23</a:t>
            </a:r>
            <a:r>
              <a:rPr lang="ko-KR" altLang="en-US" dirty="0"/>
              <a:t>년 신규 인력양성 과제로 금속분야에서 기획한 친환경 금속소재산업 전문인력 </a:t>
            </a:r>
            <a:r>
              <a:rPr lang="ko-KR" altLang="en-US" dirty="0" err="1"/>
              <a:t>양성사업에</a:t>
            </a:r>
            <a:r>
              <a:rPr lang="ko-KR" altLang="en-US" dirty="0"/>
              <a:t> 대해 말씀드리겠습니다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친환경 </a:t>
            </a:r>
            <a:r>
              <a:rPr lang="ko-KR" altLang="en-US" dirty="0" err="1"/>
              <a:t>금속소재</a:t>
            </a:r>
            <a:r>
              <a:rPr lang="ko-KR" altLang="en-US" dirty="0"/>
              <a:t> 산업은 한국표준산업분류 상 </a:t>
            </a:r>
            <a:r>
              <a:rPr lang="en-US" altLang="ko-KR" dirty="0"/>
              <a:t>1</a:t>
            </a:r>
            <a:r>
              <a:rPr lang="ko-KR" altLang="en-US" dirty="0"/>
              <a:t>차 금속제조업에 포함되며 </a:t>
            </a:r>
            <a:r>
              <a:rPr lang="en-US" altLang="ko-KR" dirty="0"/>
              <a:t>1</a:t>
            </a:r>
            <a:r>
              <a:rPr lang="ko-KR" altLang="en-US" dirty="0"/>
              <a:t>차 금속 제조업에는 철강산업과 비철금속산업 그리고 금속주조업으로 구성되어 있습니다</a:t>
            </a:r>
            <a:r>
              <a:rPr lang="en-US" altLang="ko-KR" dirty="0"/>
              <a:t>. 1</a:t>
            </a:r>
            <a:r>
              <a:rPr lang="ko-KR" altLang="en-US" dirty="0"/>
              <a:t>차 금속 제조업 종사자 수는 </a:t>
            </a:r>
            <a:r>
              <a:rPr lang="en-US" altLang="ko-KR" dirty="0"/>
              <a:t>14</a:t>
            </a:r>
            <a:r>
              <a:rPr lang="ko-KR" altLang="en-US" dirty="0"/>
              <a:t>만명으로 국내 전체 제조업의 약 </a:t>
            </a:r>
            <a:r>
              <a:rPr lang="en-US" altLang="ko-KR" dirty="0"/>
              <a:t>4.8%</a:t>
            </a:r>
            <a:r>
              <a:rPr lang="ko-KR" altLang="en-US" dirty="0"/>
              <a:t>를 차지하고 있으며 부가가치는 약 </a:t>
            </a:r>
            <a:r>
              <a:rPr lang="en-US" altLang="ko-KR" dirty="0"/>
              <a:t>31</a:t>
            </a:r>
            <a:r>
              <a:rPr lang="ko-KR" altLang="en-US" dirty="0"/>
              <a:t>조원으로 전체 제조업의 </a:t>
            </a:r>
            <a:r>
              <a:rPr lang="en-US" altLang="ko-KR" dirty="0"/>
              <a:t>5.5%</a:t>
            </a:r>
            <a:r>
              <a:rPr lang="ko-KR" altLang="en-US" dirty="0"/>
              <a:t>를 차지하는 우리나라의 주력 산업입니다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최근 글로벌 산업 패러다임은 탄소중립으로 지향점이 </a:t>
            </a:r>
            <a:r>
              <a:rPr lang="ko-KR" altLang="en-US" dirty="0" err="1"/>
              <a:t>전환중에</a:t>
            </a:r>
            <a:r>
              <a:rPr lang="ko-KR" altLang="en-US" dirty="0"/>
              <a:t> 있습니다</a:t>
            </a:r>
            <a:r>
              <a:rPr lang="en-US" altLang="ko-KR" dirty="0"/>
              <a:t>. </a:t>
            </a:r>
            <a:r>
              <a:rPr lang="ko-KR" altLang="en-US" dirty="0"/>
              <a:t>이에 맞춰 우리나라도 이제는 선택이 아닌 필수로 탄소 중립을 실현해야 하며 </a:t>
            </a:r>
            <a:r>
              <a:rPr lang="en-US" altLang="ko-KR" dirty="0"/>
              <a:t>2030 </a:t>
            </a:r>
            <a:r>
              <a:rPr lang="ko-KR" altLang="en-US" dirty="0"/>
              <a:t>국가 </a:t>
            </a:r>
            <a:r>
              <a:rPr lang="ko-KR" altLang="en-US" dirty="0" err="1"/>
              <a:t>감축목표과</a:t>
            </a:r>
            <a:r>
              <a:rPr lang="ko-KR" altLang="en-US" dirty="0"/>
              <a:t> </a:t>
            </a:r>
            <a:r>
              <a:rPr lang="en-US" altLang="ko-KR" dirty="0"/>
              <a:t>2050 </a:t>
            </a:r>
            <a:r>
              <a:rPr lang="ko-KR" altLang="en-US" dirty="0"/>
              <a:t>탄소중립 달성을 </a:t>
            </a:r>
            <a:r>
              <a:rPr lang="en-US" altLang="ko-KR" dirty="0"/>
              <a:t>2020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월에 발표하였습니다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8D125-C1C8-40A7-ADAC-AFD6DB5DAD07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9849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altLang="ko-KR" dirty="0"/>
              <a:t>23</a:t>
            </a:r>
            <a:r>
              <a:rPr lang="ko-KR" altLang="en-US" dirty="0"/>
              <a:t>년 신규 인력양성 과제로 금속분야에서 기획한 친환경 금속소재산업 전문인력 </a:t>
            </a:r>
            <a:r>
              <a:rPr lang="ko-KR" altLang="en-US" dirty="0" err="1"/>
              <a:t>양성사업에</a:t>
            </a:r>
            <a:r>
              <a:rPr lang="ko-KR" altLang="en-US" dirty="0"/>
              <a:t> 대해 말씀드리겠습니다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친환경 </a:t>
            </a:r>
            <a:r>
              <a:rPr lang="ko-KR" altLang="en-US" dirty="0" err="1"/>
              <a:t>금속소재</a:t>
            </a:r>
            <a:r>
              <a:rPr lang="ko-KR" altLang="en-US" dirty="0"/>
              <a:t> 산업은 한국표준산업분류 상 </a:t>
            </a:r>
            <a:r>
              <a:rPr lang="en-US" altLang="ko-KR" dirty="0"/>
              <a:t>1</a:t>
            </a:r>
            <a:r>
              <a:rPr lang="ko-KR" altLang="en-US" dirty="0"/>
              <a:t>차 금속제조업에 포함되며 </a:t>
            </a:r>
            <a:r>
              <a:rPr lang="en-US" altLang="ko-KR" dirty="0"/>
              <a:t>1</a:t>
            </a:r>
            <a:r>
              <a:rPr lang="ko-KR" altLang="en-US" dirty="0"/>
              <a:t>차 금속 제조업에는 철강산업과 비철금속산업 그리고 금속주조업으로 구성되어 있습니다</a:t>
            </a:r>
            <a:r>
              <a:rPr lang="en-US" altLang="ko-KR" dirty="0"/>
              <a:t>. 1</a:t>
            </a:r>
            <a:r>
              <a:rPr lang="ko-KR" altLang="en-US" dirty="0"/>
              <a:t>차 금속 제조업 종사자 수는 </a:t>
            </a:r>
            <a:r>
              <a:rPr lang="en-US" altLang="ko-KR" dirty="0"/>
              <a:t>14</a:t>
            </a:r>
            <a:r>
              <a:rPr lang="ko-KR" altLang="en-US" dirty="0"/>
              <a:t>만명으로 국내 전체 제조업의 약 </a:t>
            </a:r>
            <a:r>
              <a:rPr lang="en-US" altLang="ko-KR" dirty="0"/>
              <a:t>4.8%</a:t>
            </a:r>
            <a:r>
              <a:rPr lang="ko-KR" altLang="en-US" dirty="0"/>
              <a:t>를 차지하고 있으며 부가가치는 약 </a:t>
            </a:r>
            <a:r>
              <a:rPr lang="en-US" altLang="ko-KR" dirty="0"/>
              <a:t>31</a:t>
            </a:r>
            <a:r>
              <a:rPr lang="ko-KR" altLang="en-US" dirty="0"/>
              <a:t>조원으로 전체 제조업의 </a:t>
            </a:r>
            <a:r>
              <a:rPr lang="en-US" altLang="ko-KR" dirty="0"/>
              <a:t>5.5%</a:t>
            </a:r>
            <a:r>
              <a:rPr lang="ko-KR" altLang="en-US" dirty="0"/>
              <a:t>를 차지하는 우리나라의 주력 산업입니다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최근 글로벌 산업 패러다임은 탄소중립으로 지향점이 </a:t>
            </a:r>
            <a:r>
              <a:rPr lang="ko-KR" altLang="en-US" dirty="0" err="1"/>
              <a:t>전환중에</a:t>
            </a:r>
            <a:r>
              <a:rPr lang="ko-KR" altLang="en-US" dirty="0"/>
              <a:t> 있습니다</a:t>
            </a:r>
            <a:r>
              <a:rPr lang="en-US" altLang="ko-KR" dirty="0"/>
              <a:t>. </a:t>
            </a:r>
            <a:r>
              <a:rPr lang="ko-KR" altLang="en-US" dirty="0"/>
              <a:t>이에 맞춰 우리나라도 이제는 선택이 아닌 필수로 탄소 중립을 실현해야 하며 </a:t>
            </a:r>
            <a:r>
              <a:rPr lang="en-US" altLang="ko-KR" dirty="0"/>
              <a:t>2030 </a:t>
            </a:r>
            <a:r>
              <a:rPr lang="ko-KR" altLang="en-US" dirty="0"/>
              <a:t>국가 </a:t>
            </a:r>
            <a:r>
              <a:rPr lang="ko-KR" altLang="en-US" dirty="0" err="1"/>
              <a:t>감축목표과</a:t>
            </a:r>
            <a:r>
              <a:rPr lang="ko-KR" altLang="en-US" dirty="0"/>
              <a:t> </a:t>
            </a:r>
            <a:r>
              <a:rPr lang="en-US" altLang="ko-KR" dirty="0"/>
              <a:t>2050 </a:t>
            </a:r>
            <a:r>
              <a:rPr lang="ko-KR" altLang="en-US" dirty="0"/>
              <a:t>탄소중립 달성을 </a:t>
            </a:r>
            <a:r>
              <a:rPr lang="en-US" altLang="ko-KR" dirty="0"/>
              <a:t>2020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월에 발표하였습니다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8D125-C1C8-40A7-ADAC-AFD6DB5DAD07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4799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altLang="ko-KR" dirty="0"/>
              <a:t>23</a:t>
            </a:r>
            <a:r>
              <a:rPr lang="ko-KR" altLang="en-US" dirty="0"/>
              <a:t>년 신규 인력양성 과제로 금속분야에서 기획한 친환경 금속소재산업 전문인력 </a:t>
            </a:r>
            <a:r>
              <a:rPr lang="ko-KR" altLang="en-US" dirty="0" err="1"/>
              <a:t>양성사업에</a:t>
            </a:r>
            <a:r>
              <a:rPr lang="ko-KR" altLang="en-US" dirty="0"/>
              <a:t> 대해 말씀드리겠습니다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친환경 </a:t>
            </a:r>
            <a:r>
              <a:rPr lang="ko-KR" altLang="en-US" dirty="0" err="1"/>
              <a:t>금속소재</a:t>
            </a:r>
            <a:r>
              <a:rPr lang="ko-KR" altLang="en-US" dirty="0"/>
              <a:t> 산업은 한국표준산업분류 상 </a:t>
            </a:r>
            <a:r>
              <a:rPr lang="en-US" altLang="ko-KR" dirty="0"/>
              <a:t>1</a:t>
            </a:r>
            <a:r>
              <a:rPr lang="ko-KR" altLang="en-US" dirty="0"/>
              <a:t>차 금속제조업에 포함되며 </a:t>
            </a:r>
            <a:r>
              <a:rPr lang="en-US" altLang="ko-KR" dirty="0"/>
              <a:t>1</a:t>
            </a:r>
            <a:r>
              <a:rPr lang="ko-KR" altLang="en-US" dirty="0"/>
              <a:t>차 금속 제조업에는 철강산업과 비철금속산업 그리고 금속주조업으로 구성되어 있습니다</a:t>
            </a:r>
            <a:r>
              <a:rPr lang="en-US" altLang="ko-KR" dirty="0"/>
              <a:t>. 1</a:t>
            </a:r>
            <a:r>
              <a:rPr lang="ko-KR" altLang="en-US" dirty="0"/>
              <a:t>차 금속 제조업 종사자 수는 </a:t>
            </a:r>
            <a:r>
              <a:rPr lang="en-US" altLang="ko-KR" dirty="0"/>
              <a:t>14</a:t>
            </a:r>
            <a:r>
              <a:rPr lang="ko-KR" altLang="en-US" dirty="0"/>
              <a:t>만명으로 국내 전체 제조업의 약 </a:t>
            </a:r>
            <a:r>
              <a:rPr lang="en-US" altLang="ko-KR" dirty="0"/>
              <a:t>4.8%</a:t>
            </a:r>
            <a:r>
              <a:rPr lang="ko-KR" altLang="en-US" dirty="0"/>
              <a:t>를 차지하고 있으며 부가가치는 약 </a:t>
            </a:r>
            <a:r>
              <a:rPr lang="en-US" altLang="ko-KR" dirty="0"/>
              <a:t>31</a:t>
            </a:r>
            <a:r>
              <a:rPr lang="ko-KR" altLang="en-US" dirty="0"/>
              <a:t>조원으로 전체 제조업의 </a:t>
            </a:r>
            <a:r>
              <a:rPr lang="en-US" altLang="ko-KR" dirty="0"/>
              <a:t>5.5%</a:t>
            </a:r>
            <a:r>
              <a:rPr lang="ko-KR" altLang="en-US" dirty="0"/>
              <a:t>를 차지하는 우리나라의 주력 산업입니다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최근 글로벌 산업 패러다임은 탄소중립으로 지향점이 </a:t>
            </a:r>
            <a:r>
              <a:rPr lang="ko-KR" altLang="en-US" dirty="0" err="1"/>
              <a:t>전환중에</a:t>
            </a:r>
            <a:r>
              <a:rPr lang="ko-KR" altLang="en-US" dirty="0"/>
              <a:t> 있습니다</a:t>
            </a:r>
            <a:r>
              <a:rPr lang="en-US" altLang="ko-KR" dirty="0"/>
              <a:t>. </a:t>
            </a:r>
            <a:r>
              <a:rPr lang="ko-KR" altLang="en-US" dirty="0"/>
              <a:t>이에 맞춰 우리나라도 이제는 선택이 아닌 필수로 탄소 중립을 실현해야 하며 </a:t>
            </a:r>
            <a:r>
              <a:rPr lang="en-US" altLang="ko-KR" dirty="0"/>
              <a:t>2030 </a:t>
            </a:r>
            <a:r>
              <a:rPr lang="ko-KR" altLang="en-US" dirty="0"/>
              <a:t>국가 </a:t>
            </a:r>
            <a:r>
              <a:rPr lang="ko-KR" altLang="en-US" dirty="0" err="1"/>
              <a:t>감축목표과</a:t>
            </a:r>
            <a:r>
              <a:rPr lang="ko-KR" altLang="en-US" dirty="0"/>
              <a:t> </a:t>
            </a:r>
            <a:r>
              <a:rPr lang="en-US" altLang="ko-KR" dirty="0"/>
              <a:t>2050 </a:t>
            </a:r>
            <a:r>
              <a:rPr lang="ko-KR" altLang="en-US" dirty="0"/>
              <a:t>탄소중립 달성을 </a:t>
            </a:r>
            <a:r>
              <a:rPr lang="en-US" altLang="ko-KR" dirty="0"/>
              <a:t>2020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월에 발표하였습니다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8D125-C1C8-40A7-ADAC-AFD6DB5DAD07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4335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altLang="ko-KR" dirty="0"/>
              <a:t>23</a:t>
            </a:r>
            <a:r>
              <a:rPr lang="ko-KR" altLang="en-US" dirty="0"/>
              <a:t>년 신규 인력양성 과제로 금속분야에서 기획한 친환경 금속소재산업 전문인력 </a:t>
            </a:r>
            <a:r>
              <a:rPr lang="ko-KR" altLang="en-US" dirty="0" err="1"/>
              <a:t>양성사업에</a:t>
            </a:r>
            <a:r>
              <a:rPr lang="ko-KR" altLang="en-US" dirty="0"/>
              <a:t> 대해 말씀드리겠습니다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친환경 </a:t>
            </a:r>
            <a:r>
              <a:rPr lang="ko-KR" altLang="en-US" dirty="0" err="1"/>
              <a:t>금속소재</a:t>
            </a:r>
            <a:r>
              <a:rPr lang="ko-KR" altLang="en-US" dirty="0"/>
              <a:t> 산업은 한국표준산업분류 상 </a:t>
            </a:r>
            <a:r>
              <a:rPr lang="en-US" altLang="ko-KR" dirty="0"/>
              <a:t>1</a:t>
            </a:r>
            <a:r>
              <a:rPr lang="ko-KR" altLang="en-US" dirty="0"/>
              <a:t>차 금속제조업에 포함되며 </a:t>
            </a:r>
            <a:r>
              <a:rPr lang="en-US" altLang="ko-KR" dirty="0"/>
              <a:t>1</a:t>
            </a:r>
            <a:r>
              <a:rPr lang="ko-KR" altLang="en-US" dirty="0"/>
              <a:t>차 금속 제조업에는 철강산업과 비철금속산업 그리고 금속주조업으로 구성되어 있습니다</a:t>
            </a:r>
            <a:r>
              <a:rPr lang="en-US" altLang="ko-KR" dirty="0"/>
              <a:t>. 1</a:t>
            </a:r>
            <a:r>
              <a:rPr lang="ko-KR" altLang="en-US" dirty="0"/>
              <a:t>차 금속 제조업 종사자 수는 </a:t>
            </a:r>
            <a:r>
              <a:rPr lang="en-US" altLang="ko-KR" dirty="0"/>
              <a:t>14</a:t>
            </a:r>
            <a:r>
              <a:rPr lang="ko-KR" altLang="en-US" dirty="0"/>
              <a:t>만명으로 국내 전체 제조업의 약 </a:t>
            </a:r>
            <a:r>
              <a:rPr lang="en-US" altLang="ko-KR" dirty="0"/>
              <a:t>4.8%</a:t>
            </a:r>
            <a:r>
              <a:rPr lang="ko-KR" altLang="en-US" dirty="0"/>
              <a:t>를 차지하고 있으며 부가가치는 약 </a:t>
            </a:r>
            <a:r>
              <a:rPr lang="en-US" altLang="ko-KR" dirty="0"/>
              <a:t>31</a:t>
            </a:r>
            <a:r>
              <a:rPr lang="ko-KR" altLang="en-US" dirty="0"/>
              <a:t>조원으로 전체 제조업의 </a:t>
            </a:r>
            <a:r>
              <a:rPr lang="en-US" altLang="ko-KR" dirty="0"/>
              <a:t>5.5%</a:t>
            </a:r>
            <a:r>
              <a:rPr lang="ko-KR" altLang="en-US" dirty="0"/>
              <a:t>를 차지하는 우리나라의 주력 산업입니다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최근 글로벌 산업 패러다임은 탄소중립으로 지향점이 </a:t>
            </a:r>
            <a:r>
              <a:rPr lang="ko-KR" altLang="en-US" dirty="0" err="1"/>
              <a:t>전환중에</a:t>
            </a:r>
            <a:r>
              <a:rPr lang="ko-KR" altLang="en-US" dirty="0"/>
              <a:t> 있습니다</a:t>
            </a:r>
            <a:r>
              <a:rPr lang="en-US" altLang="ko-KR" dirty="0"/>
              <a:t>. </a:t>
            </a:r>
            <a:r>
              <a:rPr lang="ko-KR" altLang="en-US" dirty="0"/>
              <a:t>이에 맞춰 우리나라도 이제는 선택이 아닌 필수로 탄소 중립을 실현해야 하며 </a:t>
            </a:r>
            <a:r>
              <a:rPr lang="en-US" altLang="ko-KR" dirty="0"/>
              <a:t>2030 </a:t>
            </a:r>
            <a:r>
              <a:rPr lang="ko-KR" altLang="en-US" dirty="0"/>
              <a:t>국가 </a:t>
            </a:r>
            <a:r>
              <a:rPr lang="ko-KR" altLang="en-US" dirty="0" err="1"/>
              <a:t>감축목표과</a:t>
            </a:r>
            <a:r>
              <a:rPr lang="ko-KR" altLang="en-US" dirty="0"/>
              <a:t> </a:t>
            </a:r>
            <a:r>
              <a:rPr lang="en-US" altLang="ko-KR" dirty="0"/>
              <a:t>2050 </a:t>
            </a:r>
            <a:r>
              <a:rPr lang="ko-KR" altLang="en-US" dirty="0"/>
              <a:t>탄소중립 달성을 </a:t>
            </a:r>
            <a:r>
              <a:rPr lang="en-US" altLang="ko-KR" dirty="0"/>
              <a:t>2020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월에 발표하였습니다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8D125-C1C8-40A7-ADAC-AFD6DB5DAD07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7734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altLang="ko-KR" dirty="0"/>
              <a:t>23</a:t>
            </a:r>
            <a:r>
              <a:rPr lang="ko-KR" altLang="en-US" dirty="0"/>
              <a:t>년 신규 인력양성 과제로 금속분야에서 기획한 친환경 금속소재산업 전문인력 </a:t>
            </a:r>
            <a:r>
              <a:rPr lang="ko-KR" altLang="en-US" dirty="0" err="1"/>
              <a:t>양성사업에</a:t>
            </a:r>
            <a:r>
              <a:rPr lang="ko-KR" altLang="en-US" dirty="0"/>
              <a:t> 대해 말씀드리겠습니다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친환경 </a:t>
            </a:r>
            <a:r>
              <a:rPr lang="ko-KR" altLang="en-US" dirty="0" err="1"/>
              <a:t>금속소재</a:t>
            </a:r>
            <a:r>
              <a:rPr lang="ko-KR" altLang="en-US" dirty="0"/>
              <a:t> 산업은 한국표준산업분류 상 </a:t>
            </a:r>
            <a:r>
              <a:rPr lang="en-US" altLang="ko-KR" dirty="0"/>
              <a:t>1</a:t>
            </a:r>
            <a:r>
              <a:rPr lang="ko-KR" altLang="en-US" dirty="0"/>
              <a:t>차 금속제조업에 포함되며 </a:t>
            </a:r>
            <a:r>
              <a:rPr lang="en-US" altLang="ko-KR" dirty="0"/>
              <a:t>1</a:t>
            </a:r>
            <a:r>
              <a:rPr lang="ko-KR" altLang="en-US" dirty="0"/>
              <a:t>차 금속 제조업에는 철강산업과 비철금속산업 그리고 금속주조업으로 구성되어 있습니다</a:t>
            </a:r>
            <a:r>
              <a:rPr lang="en-US" altLang="ko-KR" dirty="0"/>
              <a:t>. 1</a:t>
            </a:r>
            <a:r>
              <a:rPr lang="ko-KR" altLang="en-US" dirty="0"/>
              <a:t>차 금속 제조업 종사자 수는 </a:t>
            </a:r>
            <a:r>
              <a:rPr lang="en-US" altLang="ko-KR" dirty="0"/>
              <a:t>14</a:t>
            </a:r>
            <a:r>
              <a:rPr lang="ko-KR" altLang="en-US" dirty="0"/>
              <a:t>만명으로 국내 전체 제조업의 약 </a:t>
            </a:r>
            <a:r>
              <a:rPr lang="en-US" altLang="ko-KR" dirty="0"/>
              <a:t>4.8%</a:t>
            </a:r>
            <a:r>
              <a:rPr lang="ko-KR" altLang="en-US" dirty="0"/>
              <a:t>를 차지하고 있으며 부가가치는 약 </a:t>
            </a:r>
            <a:r>
              <a:rPr lang="en-US" altLang="ko-KR" dirty="0"/>
              <a:t>31</a:t>
            </a:r>
            <a:r>
              <a:rPr lang="ko-KR" altLang="en-US" dirty="0"/>
              <a:t>조원으로 전체 제조업의 </a:t>
            </a:r>
            <a:r>
              <a:rPr lang="en-US" altLang="ko-KR" dirty="0"/>
              <a:t>5.5%</a:t>
            </a:r>
            <a:r>
              <a:rPr lang="ko-KR" altLang="en-US" dirty="0"/>
              <a:t>를 차지하는 우리나라의 주력 산업입니다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최근 글로벌 산업 패러다임은 탄소중립으로 지향점이 </a:t>
            </a:r>
            <a:r>
              <a:rPr lang="ko-KR" altLang="en-US" dirty="0" err="1"/>
              <a:t>전환중에</a:t>
            </a:r>
            <a:r>
              <a:rPr lang="ko-KR" altLang="en-US" dirty="0"/>
              <a:t> 있습니다</a:t>
            </a:r>
            <a:r>
              <a:rPr lang="en-US" altLang="ko-KR" dirty="0"/>
              <a:t>. </a:t>
            </a:r>
            <a:r>
              <a:rPr lang="ko-KR" altLang="en-US" dirty="0"/>
              <a:t>이에 맞춰 우리나라도 이제는 선택이 아닌 필수로 탄소 중립을 실현해야 하며 </a:t>
            </a:r>
            <a:r>
              <a:rPr lang="en-US" altLang="ko-KR" dirty="0"/>
              <a:t>2030 </a:t>
            </a:r>
            <a:r>
              <a:rPr lang="ko-KR" altLang="en-US" dirty="0"/>
              <a:t>국가 </a:t>
            </a:r>
            <a:r>
              <a:rPr lang="ko-KR" altLang="en-US" dirty="0" err="1"/>
              <a:t>감축목표과</a:t>
            </a:r>
            <a:r>
              <a:rPr lang="ko-KR" altLang="en-US" dirty="0"/>
              <a:t> </a:t>
            </a:r>
            <a:r>
              <a:rPr lang="en-US" altLang="ko-KR" dirty="0"/>
              <a:t>2050 </a:t>
            </a:r>
            <a:r>
              <a:rPr lang="ko-KR" altLang="en-US" dirty="0"/>
              <a:t>탄소중립 달성을 </a:t>
            </a:r>
            <a:r>
              <a:rPr lang="en-US" altLang="ko-KR" dirty="0"/>
              <a:t>2020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월에 발표하였습니다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8D125-C1C8-40A7-ADAC-AFD6DB5DAD07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150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8D125-C1C8-40A7-ADAC-AFD6DB5DAD07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4424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9290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156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6789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38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4848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579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6491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8232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045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567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7426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잔디, 녹색, 실외, 평야이(가) 표시된 사진&#10;&#10;자동 생성된 설명">
            <a:extLst>
              <a:ext uri="{FF2B5EF4-FFF2-40B4-BE49-F238E27FC236}">
                <a16:creationId xmlns:a16="http://schemas.microsoft.com/office/drawing/2014/main" xmlns="" id="{97F1192C-48FD-4C4B-AEA2-D2D1615DF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" y="0"/>
            <a:ext cx="13778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60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8">
            <a:extLst>
              <a:ext uri="{FF2B5EF4-FFF2-40B4-BE49-F238E27FC236}">
                <a16:creationId xmlns:a16="http://schemas.microsoft.com/office/drawing/2014/main" xmlns="" id="{97D73E57-E17E-4FED-9D79-421B4120F2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6228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9C2DF07B-39C3-4291-8072-E199859C87A5}"/>
              </a:ext>
            </a:extLst>
          </p:cNvPr>
          <p:cNvSpPr/>
          <p:nvPr userDrawn="1"/>
        </p:nvSpPr>
        <p:spPr>
          <a:xfrm>
            <a:off x="0" y="6589659"/>
            <a:ext cx="12192000" cy="2700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0" y="-23549"/>
            <a:ext cx="12192000" cy="844551"/>
          </a:xfrm>
          <a:prstGeom prst="rect">
            <a:avLst/>
          </a:prstGeom>
          <a:solidFill>
            <a:srgbClr val="104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0" name="직사각형 9"/>
          <p:cNvSpPr/>
          <p:nvPr userDrawn="1"/>
        </p:nvSpPr>
        <p:spPr>
          <a:xfrm>
            <a:off x="475488" y="493776"/>
            <a:ext cx="82296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554364" y="425002"/>
            <a:ext cx="4593336" cy="396000"/>
          </a:xfrm>
        </p:spPr>
        <p:txBody>
          <a:bodyPr>
            <a:noAutofit/>
          </a:bodyPr>
          <a:lstStyle>
            <a:lvl1pPr algn="l">
              <a:defRPr sz="180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grpSp>
        <p:nvGrpSpPr>
          <p:cNvPr id="12" name="그룹 11"/>
          <p:cNvGrpSpPr/>
          <p:nvPr userDrawn="1"/>
        </p:nvGrpSpPr>
        <p:grpSpPr>
          <a:xfrm>
            <a:off x="477614" y="814550"/>
            <a:ext cx="808588" cy="1966378"/>
            <a:chOff x="654898" y="1171274"/>
            <a:chExt cx="808587" cy="1966378"/>
          </a:xfrm>
        </p:grpSpPr>
        <p:cxnSp>
          <p:nvCxnSpPr>
            <p:cNvPr id="13" name="직선 연결선 12"/>
            <p:cNvCxnSpPr>
              <a:cxnSpLocks/>
            </p:cNvCxnSpPr>
            <p:nvPr/>
          </p:nvCxnSpPr>
          <p:spPr>
            <a:xfrm>
              <a:off x="657027" y="1601115"/>
              <a:ext cx="623702" cy="0"/>
            </a:xfrm>
            <a:prstGeom prst="line">
              <a:avLst/>
            </a:prstGeom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>
              <a:cxnSpLocks/>
            </p:cNvCxnSpPr>
            <p:nvPr/>
          </p:nvCxnSpPr>
          <p:spPr>
            <a:xfrm flipV="1">
              <a:off x="654898" y="1171274"/>
              <a:ext cx="0" cy="1966378"/>
            </a:xfrm>
            <a:prstGeom prst="line">
              <a:avLst/>
            </a:prstGeom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bject 15"/>
            <p:cNvSpPr/>
            <p:nvPr/>
          </p:nvSpPr>
          <p:spPr>
            <a:xfrm>
              <a:off x="1333885" y="1547115"/>
              <a:ext cx="129600" cy="108000"/>
            </a:xfrm>
            <a:prstGeom prst="rect">
              <a:avLst/>
            </a:prstGeom>
            <a:blipFill>
              <a:blip r:embed="rId2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 dirty="0">
                <a:latin typeface="Arial" panose="020B0604020202020204" pitchFamily="34" charset="0"/>
                <a:ea typeface="나눔스퀘어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F02001B-16ED-4814-960F-997EAD19592B}"/>
              </a:ext>
            </a:extLst>
          </p:cNvPr>
          <p:cNvSpPr txBox="1"/>
          <p:nvPr userDrawn="1"/>
        </p:nvSpPr>
        <p:spPr>
          <a:xfrm>
            <a:off x="11725936" y="6647718"/>
            <a:ext cx="288541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defPPr>
              <a:defRPr lang="ko-KR"/>
            </a:defPPr>
            <a:lvl1pPr>
              <a:defRPr sz="600">
                <a:solidFill>
                  <a:schemeClr val="tx1">
                    <a:lumMod val="65000"/>
                    <a:lumOff val="35000"/>
                  </a:schemeClr>
                </a:solidFill>
                <a:latin typeface="Rix고딕 B" pitchFamily="18" charset="-127"/>
                <a:ea typeface="Rix고딕 B" pitchFamily="18" charset="-127"/>
                <a:cs typeface="Arial" pitchFamily="34" charset="0"/>
              </a:defRPr>
            </a:lvl1pPr>
          </a:lstStyle>
          <a:p>
            <a:pPr lvl="0" algn="r"/>
            <a:fld id="{97895DE1-5459-478E-A38A-941E91CB109C}" type="slidenum">
              <a:rPr lang="en-US" altLang="ko-KR" sz="900" b="1" smtClean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1"/>
                </a:gradFill>
                <a:latin typeface="나눔고딕" panose="020D0604000000000000" pitchFamily="50" charset="-127"/>
                <a:ea typeface="나눔고딕" panose="020D0604000000000000" pitchFamily="50" charset="-127"/>
              </a:rPr>
              <a:pPr lvl="0" algn="r"/>
              <a:t>‹#›</a:t>
            </a:fld>
            <a:endParaRPr lang="ko-KR" altLang="en-US" sz="900" b="1" dirty="0"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</a:gra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이등변 삼각형 19">
            <a:extLst>
              <a:ext uri="{FF2B5EF4-FFF2-40B4-BE49-F238E27FC236}">
                <a16:creationId xmlns:a16="http://schemas.microsoft.com/office/drawing/2014/main" xmlns="" id="{6D15AE04-1EB7-4B73-8655-7E30F8A36141}"/>
              </a:ext>
            </a:extLst>
          </p:cNvPr>
          <p:cNvSpPr/>
          <p:nvPr userDrawn="1"/>
        </p:nvSpPr>
        <p:spPr>
          <a:xfrm rot="5400000">
            <a:off x="11658085" y="6677232"/>
            <a:ext cx="78334" cy="90039"/>
          </a:xfrm>
          <a:prstGeom prst="triangle">
            <a:avLst/>
          </a:prstGeom>
          <a:solidFill>
            <a:srgbClr val="145A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1ACD8638-C889-471E-9B0C-47561D78FC8C}"/>
              </a:ext>
            </a:extLst>
          </p:cNvPr>
          <p:cNvSpPr/>
          <p:nvPr userDrawn="1"/>
        </p:nvSpPr>
        <p:spPr>
          <a:xfrm>
            <a:off x="8177518" y="6655411"/>
            <a:ext cx="3330879" cy="12311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/>
          <a:p>
            <a:pPr algn="r"/>
            <a:r>
              <a:rPr lang="ko-KR" altLang="en-US" sz="1000" b="1" spc="100" baseline="0" dirty="0">
                <a:solidFill>
                  <a:srgbClr val="265A9A"/>
                </a:solidFill>
                <a:latin typeface="+mj-ea"/>
                <a:ea typeface="+mj-ea"/>
              </a:rPr>
              <a:t>친환경 금속소재산업 전문인력양성사업</a:t>
            </a:r>
          </a:p>
        </p:txBody>
      </p:sp>
    </p:spTree>
    <p:extLst>
      <p:ext uri="{BB962C8B-B14F-4D97-AF65-F5344CB8AC3E}">
        <p14:creationId xmlns:p14="http://schemas.microsoft.com/office/powerpoint/2010/main" val="593822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3718D-3E3C-4E12-992F-C49A5C8FEC99}" type="datetimeFigureOut">
              <a:rPr lang="ko-KR" altLang="en-US" smtClean="0"/>
              <a:t>2024-02-01(Thu)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C4EBD-B81D-4765-9C97-6036F2E4E4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8520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9"/>
            <a:ext cx="12192000" cy="6866834"/>
          </a:xfrm>
          <a:prstGeom prst="rect">
            <a:avLst/>
          </a:prstGeom>
        </p:spPr>
      </p:pic>
      <p:grpSp>
        <p:nvGrpSpPr>
          <p:cNvPr id="44" name="그룹 43"/>
          <p:cNvGrpSpPr/>
          <p:nvPr/>
        </p:nvGrpSpPr>
        <p:grpSpPr>
          <a:xfrm>
            <a:off x="612243" y="3840790"/>
            <a:ext cx="10963710" cy="2134753"/>
            <a:chOff x="-228798" y="3051339"/>
            <a:chExt cx="9426906" cy="2041702"/>
          </a:xfrm>
        </p:grpSpPr>
        <p:sp>
          <p:nvSpPr>
            <p:cNvPr id="45" name="자유형 44"/>
            <p:cNvSpPr/>
            <p:nvPr/>
          </p:nvSpPr>
          <p:spPr>
            <a:xfrm>
              <a:off x="-228798" y="3174321"/>
              <a:ext cx="2056051" cy="897869"/>
            </a:xfrm>
            <a:custGeom>
              <a:avLst/>
              <a:gdLst>
                <a:gd name="connsiteX0" fmla="*/ 868073 w 1767747"/>
                <a:gd name="connsiteY0" fmla="*/ 138 h 841377"/>
                <a:gd name="connsiteX1" fmla="*/ 1761286 w 1767747"/>
                <a:gd name="connsiteY1" fmla="*/ 765499 h 841377"/>
                <a:gd name="connsiteX2" fmla="*/ 1767747 w 1767747"/>
                <a:gd name="connsiteY2" fmla="*/ 841377 h 841377"/>
                <a:gd name="connsiteX3" fmla="*/ 1539316 w 1767747"/>
                <a:gd name="connsiteY3" fmla="*/ 841377 h 841377"/>
                <a:gd name="connsiteX4" fmla="*/ 1524527 w 1767747"/>
                <a:gd name="connsiteY4" fmla="*/ 732002 h 841377"/>
                <a:gd name="connsiteX5" fmla="*/ 872049 w 1767747"/>
                <a:gd name="connsiteY5" fmla="*/ 226927 h 841377"/>
                <a:gd name="connsiteX6" fmla="*/ 237683 w 1767747"/>
                <a:gd name="connsiteY6" fmla="*/ 754571 h 841377"/>
                <a:gd name="connsiteX7" fmla="*/ 229033 w 1767747"/>
                <a:gd name="connsiteY7" fmla="*/ 841377 h 841377"/>
                <a:gd name="connsiteX8" fmla="*/ 0 w 1767747"/>
                <a:gd name="connsiteY8" fmla="*/ 841377 h 841377"/>
                <a:gd name="connsiteX9" fmla="*/ 2247 w 1767747"/>
                <a:gd name="connsiteY9" fmla="*/ 796349 h 841377"/>
                <a:gd name="connsiteX10" fmla="*/ 868073 w 1767747"/>
                <a:gd name="connsiteY10" fmla="*/ 138 h 841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67747" h="841377">
                  <a:moveTo>
                    <a:pt x="868073" y="138"/>
                  </a:moveTo>
                  <a:cubicBezTo>
                    <a:pt x="1320977" y="-7806"/>
                    <a:pt x="1701526" y="325880"/>
                    <a:pt x="1761286" y="765499"/>
                  </a:cubicBezTo>
                  <a:lnTo>
                    <a:pt x="1767747" y="841377"/>
                  </a:lnTo>
                  <a:lnTo>
                    <a:pt x="1539316" y="841377"/>
                  </a:lnTo>
                  <a:lnTo>
                    <a:pt x="1524527" y="732002"/>
                  </a:lnTo>
                  <a:cubicBezTo>
                    <a:pt x="1454101" y="437290"/>
                    <a:pt x="1186521" y="221412"/>
                    <a:pt x="872049" y="226927"/>
                  </a:cubicBezTo>
                  <a:cubicBezTo>
                    <a:pt x="557578" y="232442"/>
                    <a:pt x="297731" y="457571"/>
                    <a:pt x="237683" y="754571"/>
                  </a:cubicBezTo>
                  <a:lnTo>
                    <a:pt x="229033" y="841377"/>
                  </a:lnTo>
                  <a:lnTo>
                    <a:pt x="0" y="841377"/>
                  </a:lnTo>
                  <a:lnTo>
                    <a:pt x="2247" y="796349"/>
                  </a:lnTo>
                  <a:cubicBezTo>
                    <a:pt x="46555" y="354906"/>
                    <a:pt x="415169" y="8081"/>
                    <a:pt x="868073" y="138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6" name="자유형 45"/>
            <p:cNvSpPr/>
            <p:nvPr/>
          </p:nvSpPr>
          <p:spPr>
            <a:xfrm>
              <a:off x="3352690" y="3170552"/>
              <a:ext cx="2066267" cy="901639"/>
            </a:xfrm>
            <a:custGeom>
              <a:avLst/>
              <a:gdLst>
                <a:gd name="connsiteX0" fmla="*/ 868073 w 1767747"/>
                <a:gd name="connsiteY0" fmla="*/ 138 h 841377"/>
                <a:gd name="connsiteX1" fmla="*/ 1761286 w 1767747"/>
                <a:gd name="connsiteY1" fmla="*/ 765499 h 841377"/>
                <a:gd name="connsiteX2" fmla="*/ 1767747 w 1767747"/>
                <a:gd name="connsiteY2" fmla="*/ 841377 h 841377"/>
                <a:gd name="connsiteX3" fmla="*/ 1539316 w 1767747"/>
                <a:gd name="connsiteY3" fmla="*/ 841377 h 841377"/>
                <a:gd name="connsiteX4" fmla="*/ 1524527 w 1767747"/>
                <a:gd name="connsiteY4" fmla="*/ 732002 h 841377"/>
                <a:gd name="connsiteX5" fmla="*/ 872049 w 1767747"/>
                <a:gd name="connsiteY5" fmla="*/ 226927 h 841377"/>
                <a:gd name="connsiteX6" fmla="*/ 237683 w 1767747"/>
                <a:gd name="connsiteY6" fmla="*/ 754571 h 841377"/>
                <a:gd name="connsiteX7" fmla="*/ 229033 w 1767747"/>
                <a:gd name="connsiteY7" fmla="*/ 841377 h 841377"/>
                <a:gd name="connsiteX8" fmla="*/ 0 w 1767747"/>
                <a:gd name="connsiteY8" fmla="*/ 841377 h 841377"/>
                <a:gd name="connsiteX9" fmla="*/ 2247 w 1767747"/>
                <a:gd name="connsiteY9" fmla="*/ 796349 h 841377"/>
                <a:gd name="connsiteX10" fmla="*/ 868073 w 1767747"/>
                <a:gd name="connsiteY10" fmla="*/ 138 h 841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67747" h="841377">
                  <a:moveTo>
                    <a:pt x="868073" y="138"/>
                  </a:moveTo>
                  <a:cubicBezTo>
                    <a:pt x="1320978" y="-7806"/>
                    <a:pt x="1701526" y="325880"/>
                    <a:pt x="1761286" y="765499"/>
                  </a:cubicBezTo>
                  <a:lnTo>
                    <a:pt x="1767747" y="841377"/>
                  </a:lnTo>
                  <a:lnTo>
                    <a:pt x="1539316" y="841377"/>
                  </a:lnTo>
                  <a:lnTo>
                    <a:pt x="1524527" y="732002"/>
                  </a:lnTo>
                  <a:cubicBezTo>
                    <a:pt x="1454102" y="437290"/>
                    <a:pt x="1186521" y="221412"/>
                    <a:pt x="872049" y="226927"/>
                  </a:cubicBezTo>
                  <a:cubicBezTo>
                    <a:pt x="557578" y="232442"/>
                    <a:pt x="297731" y="457571"/>
                    <a:pt x="237683" y="754571"/>
                  </a:cubicBezTo>
                  <a:lnTo>
                    <a:pt x="229033" y="841377"/>
                  </a:lnTo>
                  <a:lnTo>
                    <a:pt x="0" y="841377"/>
                  </a:lnTo>
                  <a:lnTo>
                    <a:pt x="2247" y="796349"/>
                  </a:lnTo>
                  <a:cubicBezTo>
                    <a:pt x="46555" y="354906"/>
                    <a:pt x="415169" y="8081"/>
                    <a:pt x="868073" y="1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7" name="자유형 46"/>
            <p:cNvSpPr/>
            <p:nvPr/>
          </p:nvSpPr>
          <p:spPr>
            <a:xfrm>
              <a:off x="1566513" y="4062401"/>
              <a:ext cx="2052814" cy="880929"/>
            </a:xfrm>
            <a:custGeom>
              <a:avLst/>
              <a:gdLst>
                <a:gd name="connsiteX0" fmla="*/ 0 w 1765603"/>
                <a:gd name="connsiteY0" fmla="*/ 0 h 825502"/>
                <a:gd name="connsiteX1" fmla="*/ 229823 w 1765603"/>
                <a:gd name="connsiteY1" fmla="*/ 0 h 825502"/>
                <a:gd name="connsiteX2" fmla="*/ 236891 w 1765603"/>
                <a:gd name="connsiteY2" fmla="*/ 70931 h 825502"/>
                <a:gd name="connsiteX3" fmla="*/ 871257 w 1765603"/>
                <a:gd name="connsiteY3" fmla="*/ 598575 h 825502"/>
                <a:gd name="connsiteX4" fmla="*/ 1523735 w 1765603"/>
                <a:gd name="connsiteY4" fmla="*/ 93500 h 825502"/>
                <a:gd name="connsiteX5" fmla="*/ 1536377 w 1765603"/>
                <a:gd name="connsiteY5" fmla="*/ 0 h 825502"/>
                <a:gd name="connsiteX6" fmla="*/ 1765603 w 1765603"/>
                <a:gd name="connsiteY6" fmla="*/ 0 h 825502"/>
                <a:gd name="connsiteX7" fmla="*/ 1760494 w 1765603"/>
                <a:gd name="connsiteY7" fmla="*/ 60003 h 825502"/>
                <a:gd name="connsiteX8" fmla="*/ 867281 w 1765603"/>
                <a:gd name="connsiteY8" fmla="*/ 825364 h 825502"/>
                <a:gd name="connsiteX9" fmla="*/ 1455 w 1765603"/>
                <a:gd name="connsiteY9" fmla="*/ 29153 h 825502"/>
                <a:gd name="connsiteX10" fmla="*/ 0 w 1765603"/>
                <a:gd name="connsiteY10" fmla="*/ 0 h 82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65603" h="825502">
                  <a:moveTo>
                    <a:pt x="0" y="0"/>
                  </a:moveTo>
                  <a:lnTo>
                    <a:pt x="229823" y="0"/>
                  </a:lnTo>
                  <a:lnTo>
                    <a:pt x="236891" y="70931"/>
                  </a:lnTo>
                  <a:cubicBezTo>
                    <a:pt x="296939" y="367931"/>
                    <a:pt x="556786" y="593060"/>
                    <a:pt x="871257" y="598575"/>
                  </a:cubicBezTo>
                  <a:cubicBezTo>
                    <a:pt x="1185729" y="604090"/>
                    <a:pt x="1453309" y="388212"/>
                    <a:pt x="1523735" y="93500"/>
                  </a:cubicBezTo>
                  <a:lnTo>
                    <a:pt x="1536377" y="0"/>
                  </a:lnTo>
                  <a:lnTo>
                    <a:pt x="1765603" y="0"/>
                  </a:lnTo>
                  <a:lnTo>
                    <a:pt x="1760494" y="60003"/>
                  </a:lnTo>
                  <a:cubicBezTo>
                    <a:pt x="1700734" y="499622"/>
                    <a:pt x="1320186" y="833308"/>
                    <a:pt x="867281" y="825364"/>
                  </a:cubicBezTo>
                  <a:cubicBezTo>
                    <a:pt x="414377" y="817421"/>
                    <a:pt x="45763" y="470596"/>
                    <a:pt x="1455" y="291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8" name="막힌 원호 47"/>
            <p:cNvSpPr/>
            <p:nvPr/>
          </p:nvSpPr>
          <p:spPr>
            <a:xfrm>
              <a:off x="6933474" y="3051339"/>
              <a:ext cx="2264634" cy="2041702"/>
            </a:xfrm>
            <a:prstGeom prst="blockArc">
              <a:avLst>
                <a:gd name="adj1" fmla="val 10800000"/>
                <a:gd name="adj2" fmla="val 16307173"/>
                <a:gd name="adj3" fmla="val 14038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50" name="자유형 49"/>
            <p:cNvSpPr/>
            <p:nvPr/>
          </p:nvSpPr>
          <p:spPr>
            <a:xfrm>
              <a:off x="5152321" y="4026613"/>
              <a:ext cx="2049663" cy="880929"/>
            </a:xfrm>
            <a:custGeom>
              <a:avLst/>
              <a:gdLst>
                <a:gd name="connsiteX0" fmla="*/ 0 w 1765603"/>
                <a:gd name="connsiteY0" fmla="*/ 0 h 825502"/>
                <a:gd name="connsiteX1" fmla="*/ 229823 w 1765603"/>
                <a:gd name="connsiteY1" fmla="*/ 0 h 825502"/>
                <a:gd name="connsiteX2" fmla="*/ 236891 w 1765603"/>
                <a:gd name="connsiteY2" fmla="*/ 70931 h 825502"/>
                <a:gd name="connsiteX3" fmla="*/ 871257 w 1765603"/>
                <a:gd name="connsiteY3" fmla="*/ 598575 h 825502"/>
                <a:gd name="connsiteX4" fmla="*/ 1523735 w 1765603"/>
                <a:gd name="connsiteY4" fmla="*/ 93500 h 825502"/>
                <a:gd name="connsiteX5" fmla="*/ 1536377 w 1765603"/>
                <a:gd name="connsiteY5" fmla="*/ 0 h 825502"/>
                <a:gd name="connsiteX6" fmla="*/ 1765603 w 1765603"/>
                <a:gd name="connsiteY6" fmla="*/ 0 h 825502"/>
                <a:gd name="connsiteX7" fmla="*/ 1760494 w 1765603"/>
                <a:gd name="connsiteY7" fmla="*/ 60003 h 825502"/>
                <a:gd name="connsiteX8" fmla="*/ 867281 w 1765603"/>
                <a:gd name="connsiteY8" fmla="*/ 825364 h 825502"/>
                <a:gd name="connsiteX9" fmla="*/ 1455 w 1765603"/>
                <a:gd name="connsiteY9" fmla="*/ 29153 h 825502"/>
                <a:gd name="connsiteX10" fmla="*/ 0 w 1765603"/>
                <a:gd name="connsiteY10" fmla="*/ 0 h 82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65603" h="825502">
                  <a:moveTo>
                    <a:pt x="0" y="0"/>
                  </a:moveTo>
                  <a:lnTo>
                    <a:pt x="229823" y="0"/>
                  </a:lnTo>
                  <a:lnTo>
                    <a:pt x="236891" y="70931"/>
                  </a:lnTo>
                  <a:cubicBezTo>
                    <a:pt x="296939" y="367931"/>
                    <a:pt x="556786" y="593060"/>
                    <a:pt x="871257" y="598575"/>
                  </a:cubicBezTo>
                  <a:cubicBezTo>
                    <a:pt x="1185729" y="604090"/>
                    <a:pt x="1453309" y="388212"/>
                    <a:pt x="1523735" y="93500"/>
                  </a:cubicBezTo>
                  <a:lnTo>
                    <a:pt x="1536377" y="0"/>
                  </a:lnTo>
                  <a:lnTo>
                    <a:pt x="1765603" y="0"/>
                  </a:lnTo>
                  <a:lnTo>
                    <a:pt x="1760494" y="60003"/>
                  </a:lnTo>
                  <a:cubicBezTo>
                    <a:pt x="1700734" y="499622"/>
                    <a:pt x="1320186" y="833308"/>
                    <a:pt x="867281" y="825364"/>
                  </a:cubicBezTo>
                  <a:cubicBezTo>
                    <a:pt x="414377" y="817421"/>
                    <a:pt x="45763" y="470596"/>
                    <a:pt x="1455" y="291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C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pic>
        <p:nvPicPr>
          <p:cNvPr id="74" name="Picture 6" descr="recycle icon에 대한 이미지 검색결과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294" y="4152188"/>
            <a:ext cx="1245727" cy="124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직사각형 89"/>
          <p:cNvSpPr/>
          <p:nvPr/>
        </p:nvSpPr>
        <p:spPr>
          <a:xfrm>
            <a:off x="7255954" y="4595461"/>
            <a:ext cx="1699819" cy="385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chemeClr val="tx2"/>
                </a:solidFill>
              </a:rPr>
              <a:t>Recycle</a:t>
            </a:r>
          </a:p>
          <a:p>
            <a:pPr algn="ctr"/>
            <a:r>
              <a:rPr lang="en-US" altLang="ko-KR" sz="1100" b="1" dirty="0" smtClean="0">
                <a:solidFill>
                  <a:schemeClr val="tx2"/>
                </a:solidFill>
              </a:rPr>
              <a:t>90%</a:t>
            </a:r>
            <a:endParaRPr lang="ko-KR" altLang="en-US" sz="1100" b="1" dirty="0">
              <a:solidFill>
                <a:schemeClr val="tx2"/>
              </a:solidFill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3032794" y="4368359"/>
            <a:ext cx="1665571" cy="886546"/>
            <a:chOff x="4990763" y="4474890"/>
            <a:chExt cx="2410905" cy="1227650"/>
          </a:xfrm>
        </p:grpSpPr>
        <p:grpSp>
          <p:nvGrpSpPr>
            <p:cNvPr id="52" name="그룹 51"/>
            <p:cNvGrpSpPr/>
            <p:nvPr/>
          </p:nvGrpSpPr>
          <p:grpSpPr>
            <a:xfrm>
              <a:off x="5665368" y="4474890"/>
              <a:ext cx="861263" cy="1227650"/>
              <a:chOff x="3326493" y="1943894"/>
              <a:chExt cx="1641679" cy="2508831"/>
            </a:xfrm>
            <a:solidFill>
              <a:srgbClr val="8ECD0A"/>
            </a:solidFill>
          </p:grpSpPr>
          <p:sp>
            <p:nvSpPr>
              <p:cNvPr id="53" name="자유형 52"/>
              <p:cNvSpPr/>
              <p:nvPr/>
            </p:nvSpPr>
            <p:spPr>
              <a:xfrm>
                <a:off x="3326493" y="1943894"/>
                <a:ext cx="1233714" cy="2367203"/>
              </a:xfrm>
              <a:custGeom>
                <a:avLst/>
                <a:gdLst>
                  <a:gd name="connsiteX0" fmla="*/ 1233714 w 1233714"/>
                  <a:gd name="connsiteY0" fmla="*/ 1623405 h 2367203"/>
                  <a:gd name="connsiteX1" fmla="*/ 1233714 w 1233714"/>
                  <a:gd name="connsiteY1" fmla="*/ 1874681 h 2367203"/>
                  <a:gd name="connsiteX2" fmla="*/ 1233713 w 1233714"/>
                  <a:gd name="connsiteY2" fmla="*/ 1888364 h 2367203"/>
                  <a:gd name="connsiteX3" fmla="*/ 1229724 w 1233714"/>
                  <a:gd name="connsiteY3" fmla="*/ 1888363 h 2367203"/>
                  <a:gd name="connsiteX4" fmla="*/ 1136837 w 1233714"/>
                  <a:gd name="connsiteY4" fmla="*/ 2206940 h 2367203"/>
                  <a:gd name="connsiteX5" fmla="*/ 1186985 w 1233714"/>
                  <a:gd name="connsiteY5" fmla="*/ 2206940 h 2367203"/>
                  <a:gd name="connsiteX6" fmla="*/ 1233713 w 1233714"/>
                  <a:gd name="connsiteY6" fmla="*/ 2367203 h 2367203"/>
                  <a:gd name="connsiteX7" fmla="*/ 459348 w 1233714"/>
                  <a:gd name="connsiteY7" fmla="*/ 2367203 h 2367203"/>
                  <a:gd name="connsiteX8" fmla="*/ 506076 w 1233714"/>
                  <a:gd name="connsiteY8" fmla="*/ 2206938 h 2367203"/>
                  <a:gd name="connsiteX9" fmla="*/ 556224 w 1233714"/>
                  <a:gd name="connsiteY9" fmla="*/ 2206939 h 2367203"/>
                  <a:gd name="connsiteX10" fmla="*/ 463337 w 1233714"/>
                  <a:gd name="connsiteY10" fmla="*/ 1888364 h 2367203"/>
                  <a:gd name="connsiteX11" fmla="*/ 459347 w 1233714"/>
                  <a:gd name="connsiteY11" fmla="*/ 1888363 h 2367203"/>
                  <a:gd name="connsiteX12" fmla="*/ 459348 w 1233714"/>
                  <a:gd name="connsiteY12" fmla="*/ 1874680 h 2367203"/>
                  <a:gd name="connsiteX13" fmla="*/ 459346 w 1233714"/>
                  <a:gd name="connsiteY13" fmla="*/ 1623406 h 2367203"/>
                  <a:gd name="connsiteX14" fmla="*/ 849952 w 1233714"/>
                  <a:gd name="connsiteY14" fmla="*/ 0 h 2367203"/>
                  <a:gd name="connsiteX15" fmla="*/ 880115 w 1233714"/>
                  <a:gd name="connsiteY15" fmla="*/ 30163 h 2367203"/>
                  <a:gd name="connsiteX16" fmla="*/ 880114 w 1233714"/>
                  <a:gd name="connsiteY16" fmla="*/ 271414 h 2367203"/>
                  <a:gd name="connsiteX17" fmla="*/ 1026681 w 1233714"/>
                  <a:gd name="connsiteY17" fmla="*/ 344695 h 2367203"/>
                  <a:gd name="connsiteX18" fmla="*/ 1026681 w 1233714"/>
                  <a:gd name="connsiteY18" fmla="*/ 670039 h 2367203"/>
                  <a:gd name="connsiteX19" fmla="*/ 887180 w 1233714"/>
                  <a:gd name="connsiteY19" fmla="*/ 739790 h 2367203"/>
                  <a:gd name="connsiteX20" fmla="*/ 887179 w 1233714"/>
                  <a:gd name="connsiteY20" fmla="*/ 866869 h 2367203"/>
                  <a:gd name="connsiteX21" fmla="*/ 1040123 w 1233714"/>
                  <a:gd name="connsiteY21" fmla="*/ 866868 h 2367203"/>
                  <a:gd name="connsiteX22" fmla="*/ 1233713 w 1233714"/>
                  <a:gd name="connsiteY22" fmla="*/ 1623044 h 2367203"/>
                  <a:gd name="connsiteX23" fmla="*/ 459347 w 1233714"/>
                  <a:gd name="connsiteY23" fmla="*/ 1623043 h 2367203"/>
                  <a:gd name="connsiteX24" fmla="*/ 652937 w 1233714"/>
                  <a:gd name="connsiteY24" fmla="*/ 866868 h 2367203"/>
                  <a:gd name="connsiteX25" fmla="*/ 805881 w 1233714"/>
                  <a:gd name="connsiteY25" fmla="*/ 866868 h 2367203"/>
                  <a:gd name="connsiteX26" fmla="*/ 805880 w 1233714"/>
                  <a:gd name="connsiteY26" fmla="*/ 739787 h 2367203"/>
                  <a:gd name="connsiteX27" fmla="*/ 666382 w 1233714"/>
                  <a:gd name="connsiteY27" fmla="*/ 670038 h 2367203"/>
                  <a:gd name="connsiteX28" fmla="*/ 666383 w 1233714"/>
                  <a:gd name="connsiteY28" fmla="*/ 573961 h 2367203"/>
                  <a:gd name="connsiteX29" fmla="*/ 82618 w 1233714"/>
                  <a:gd name="connsiteY29" fmla="*/ 1022130 h 2367203"/>
                  <a:gd name="connsiteX30" fmla="*/ 44456 w 1233714"/>
                  <a:gd name="connsiteY30" fmla="*/ 1032364 h 2367203"/>
                  <a:gd name="connsiteX31" fmla="*/ 10233 w 1233714"/>
                  <a:gd name="connsiteY31" fmla="*/ 1012619 h 2367203"/>
                  <a:gd name="connsiteX32" fmla="*/ 0 w 1233714"/>
                  <a:gd name="connsiteY32" fmla="*/ 974458 h 2367203"/>
                  <a:gd name="connsiteX33" fmla="*/ 19745 w 1233714"/>
                  <a:gd name="connsiteY33" fmla="*/ 940235 h 2367203"/>
                  <a:gd name="connsiteX34" fmla="*/ 666382 w 1233714"/>
                  <a:gd name="connsiteY34" fmla="*/ 443794 h 2367203"/>
                  <a:gd name="connsiteX35" fmla="*/ 666382 w 1233714"/>
                  <a:gd name="connsiteY35" fmla="*/ 344697 h 2367203"/>
                  <a:gd name="connsiteX36" fmla="*/ 819789 w 1233714"/>
                  <a:gd name="connsiteY36" fmla="*/ 267994 h 2367203"/>
                  <a:gd name="connsiteX37" fmla="*/ 819789 w 1233714"/>
                  <a:gd name="connsiteY37" fmla="*/ 30163 h 2367203"/>
                  <a:gd name="connsiteX38" fmla="*/ 849952 w 1233714"/>
                  <a:gd name="connsiteY38" fmla="*/ 0 h 2367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233714" h="2367203">
                    <a:moveTo>
                      <a:pt x="1233714" y="1623405"/>
                    </a:moveTo>
                    <a:lnTo>
                      <a:pt x="1233714" y="1874681"/>
                    </a:lnTo>
                    <a:lnTo>
                      <a:pt x="1233713" y="1888364"/>
                    </a:lnTo>
                    <a:lnTo>
                      <a:pt x="1229724" y="1888363"/>
                    </a:lnTo>
                    <a:lnTo>
                      <a:pt x="1136837" y="2206940"/>
                    </a:lnTo>
                    <a:lnTo>
                      <a:pt x="1186985" y="2206940"/>
                    </a:lnTo>
                    <a:lnTo>
                      <a:pt x="1233713" y="2367203"/>
                    </a:lnTo>
                    <a:lnTo>
                      <a:pt x="459348" y="2367203"/>
                    </a:lnTo>
                    <a:lnTo>
                      <a:pt x="506076" y="2206938"/>
                    </a:lnTo>
                    <a:lnTo>
                      <a:pt x="556224" y="2206939"/>
                    </a:lnTo>
                    <a:lnTo>
                      <a:pt x="463337" y="1888364"/>
                    </a:lnTo>
                    <a:lnTo>
                      <a:pt x="459347" y="1888363"/>
                    </a:lnTo>
                    <a:lnTo>
                      <a:pt x="459348" y="1874680"/>
                    </a:lnTo>
                    <a:lnTo>
                      <a:pt x="459346" y="1623406"/>
                    </a:lnTo>
                    <a:close/>
                    <a:moveTo>
                      <a:pt x="849952" y="0"/>
                    </a:moveTo>
                    <a:cubicBezTo>
                      <a:pt x="866611" y="0"/>
                      <a:pt x="880115" y="13504"/>
                      <a:pt x="880115" y="30163"/>
                    </a:cubicBezTo>
                    <a:lnTo>
                      <a:pt x="880114" y="271414"/>
                    </a:lnTo>
                    <a:lnTo>
                      <a:pt x="1026681" y="344695"/>
                    </a:lnTo>
                    <a:lnTo>
                      <a:pt x="1026681" y="670039"/>
                    </a:lnTo>
                    <a:lnTo>
                      <a:pt x="887180" y="739790"/>
                    </a:lnTo>
                    <a:lnTo>
                      <a:pt x="887179" y="866869"/>
                    </a:lnTo>
                    <a:lnTo>
                      <a:pt x="1040123" y="866868"/>
                    </a:lnTo>
                    <a:lnTo>
                      <a:pt x="1233713" y="1623044"/>
                    </a:lnTo>
                    <a:lnTo>
                      <a:pt x="459347" y="1623043"/>
                    </a:lnTo>
                    <a:lnTo>
                      <a:pt x="652937" y="866868"/>
                    </a:lnTo>
                    <a:lnTo>
                      <a:pt x="805881" y="866868"/>
                    </a:lnTo>
                    <a:lnTo>
                      <a:pt x="805880" y="739787"/>
                    </a:lnTo>
                    <a:lnTo>
                      <a:pt x="666382" y="670038"/>
                    </a:lnTo>
                    <a:lnTo>
                      <a:pt x="666383" y="573961"/>
                    </a:lnTo>
                    <a:lnTo>
                      <a:pt x="82618" y="1022130"/>
                    </a:lnTo>
                    <a:cubicBezTo>
                      <a:pt x="71310" y="1030812"/>
                      <a:pt x="57554" y="1034087"/>
                      <a:pt x="44456" y="1032364"/>
                    </a:cubicBezTo>
                    <a:lnTo>
                      <a:pt x="10233" y="1012619"/>
                    </a:lnTo>
                    <a:lnTo>
                      <a:pt x="0" y="974458"/>
                    </a:lnTo>
                    <a:cubicBezTo>
                      <a:pt x="1721" y="961358"/>
                      <a:pt x="8439" y="948915"/>
                      <a:pt x="19745" y="940235"/>
                    </a:cubicBezTo>
                    <a:lnTo>
                      <a:pt x="666382" y="443794"/>
                    </a:lnTo>
                    <a:lnTo>
                      <a:pt x="666382" y="344697"/>
                    </a:lnTo>
                    <a:lnTo>
                      <a:pt x="819789" y="267994"/>
                    </a:lnTo>
                    <a:lnTo>
                      <a:pt x="819789" y="30163"/>
                    </a:lnTo>
                    <a:cubicBezTo>
                      <a:pt x="819789" y="13504"/>
                      <a:pt x="833293" y="0"/>
                      <a:pt x="8499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elvetica57-Condensed" panose="020B0500000000000000" pitchFamily="34" charset="0"/>
                  <a:ea typeface="+mj-ea"/>
                </a:endParaRPr>
              </a:p>
            </p:txBody>
          </p:sp>
          <p:sp>
            <p:nvSpPr>
              <p:cNvPr id="54" name="아래쪽 화살표 53"/>
              <p:cNvSpPr/>
              <p:nvPr/>
            </p:nvSpPr>
            <p:spPr>
              <a:xfrm flipV="1">
                <a:off x="3938588" y="3048794"/>
                <a:ext cx="495300" cy="1361280"/>
              </a:xfrm>
              <a:prstGeom prst="downArrow">
                <a:avLst/>
              </a:prstGeom>
              <a:solidFill>
                <a:schemeClr val="accent1"/>
              </a:solidFill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elvetica57-Condensed" panose="020B0500000000000000" pitchFamily="34" charset="0"/>
                  <a:ea typeface="+mj-ea"/>
                </a:endParaRPr>
              </a:p>
            </p:txBody>
          </p:sp>
          <p:sp>
            <p:nvSpPr>
              <p:cNvPr id="55" name="자유형 54"/>
              <p:cNvSpPr/>
              <p:nvPr/>
            </p:nvSpPr>
            <p:spPr>
              <a:xfrm rot="5069048" flipH="1">
                <a:off x="3355830" y="3530944"/>
                <a:ext cx="994105" cy="849456"/>
              </a:xfrm>
              <a:custGeom>
                <a:avLst/>
                <a:gdLst>
                  <a:gd name="connsiteX0" fmla="*/ 994105 w 994105"/>
                  <a:gd name="connsiteY0" fmla="*/ 611762 h 849456"/>
                  <a:gd name="connsiteX1" fmla="*/ 791077 w 994105"/>
                  <a:gd name="connsiteY1" fmla="*/ 849456 h 849456"/>
                  <a:gd name="connsiteX2" fmla="*/ 508330 w 994105"/>
                  <a:gd name="connsiteY2" fmla="*/ 611762 h 849456"/>
                  <a:gd name="connsiteX3" fmla="*/ 621177 w 994105"/>
                  <a:gd name="connsiteY3" fmla="*/ 611762 h 849456"/>
                  <a:gd name="connsiteX4" fmla="*/ 46901 w 994105"/>
                  <a:gd name="connsiteY4" fmla="*/ 242382 h 849456"/>
                  <a:gd name="connsiteX5" fmla="*/ 23190 w 994105"/>
                  <a:gd name="connsiteY5" fmla="*/ 245092 h 849456"/>
                  <a:gd name="connsiteX6" fmla="*/ 0 w 994105"/>
                  <a:gd name="connsiteY6" fmla="*/ 4955 h 849456"/>
                  <a:gd name="connsiteX7" fmla="*/ 98006 w 994105"/>
                  <a:gd name="connsiteY7" fmla="*/ 0 h 849456"/>
                  <a:gd name="connsiteX8" fmla="*/ 878614 w 994105"/>
                  <a:gd name="connsiteY8" fmla="*/ 611762 h 849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4105" h="849456">
                    <a:moveTo>
                      <a:pt x="994105" y="611762"/>
                    </a:moveTo>
                    <a:lnTo>
                      <a:pt x="791077" y="849456"/>
                    </a:lnTo>
                    <a:lnTo>
                      <a:pt x="508330" y="611762"/>
                    </a:lnTo>
                    <a:lnTo>
                      <a:pt x="621177" y="611762"/>
                    </a:lnTo>
                    <a:cubicBezTo>
                      <a:pt x="522326" y="379385"/>
                      <a:pt x="292307" y="235982"/>
                      <a:pt x="46901" y="242382"/>
                    </a:cubicBezTo>
                    <a:lnTo>
                      <a:pt x="23190" y="245092"/>
                    </a:lnTo>
                    <a:lnTo>
                      <a:pt x="0" y="4955"/>
                    </a:lnTo>
                    <a:lnTo>
                      <a:pt x="98006" y="0"/>
                    </a:lnTo>
                    <a:cubicBezTo>
                      <a:pt x="456625" y="14792"/>
                      <a:pt x="775095" y="256297"/>
                      <a:pt x="878614" y="61176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Helvetica57-Condensed" panose="020B0500000000000000" pitchFamily="34" charset="0"/>
                  <a:ea typeface="+mj-ea"/>
                </a:endParaRPr>
              </a:p>
            </p:txBody>
          </p:sp>
          <p:sp>
            <p:nvSpPr>
              <p:cNvPr id="56" name="자유형 55"/>
              <p:cNvSpPr/>
              <p:nvPr/>
            </p:nvSpPr>
            <p:spPr>
              <a:xfrm rot="16530952">
                <a:off x="4046391" y="3530945"/>
                <a:ext cx="994105" cy="849456"/>
              </a:xfrm>
              <a:custGeom>
                <a:avLst/>
                <a:gdLst>
                  <a:gd name="connsiteX0" fmla="*/ 994105 w 994105"/>
                  <a:gd name="connsiteY0" fmla="*/ 611762 h 849456"/>
                  <a:gd name="connsiteX1" fmla="*/ 791077 w 994105"/>
                  <a:gd name="connsiteY1" fmla="*/ 849456 h 849456"/>
                  <a:gd name="connsiteX2" fmla="*/ 508330 w 994105"/>
                  <a:gd name="connsiteY2" fmla="*/ 611762 h 849456"/>
                  <a:gd name="connsiteX3" fmla="*/ 621177 w 994105"/>
                  <a:gd name="connsiteY3" fmla="*/ 611762 h 849456"/>
                  <a:gd name="connsiteX4" fmla="*/ 46901 w 994105"/>
                  <a:gd name="connsiteY4" fmla="*/ 242382 h 849456"/>
                  <a:gd name="connsiteX5" fmla="*/ 23190 w 994105"/>
                  <a:gd name="connsiteY5" fmla="*/ 245092 h 849456"/>
                  <a:gd name="connsiteX6" fmla="*/ 0 w 994105"/>
                  <a:gd name="connsiteY6" fmla="*/ 4955 h 849456"/>
                  <a:gd name="connsiteX7" fmla="*/ 98006 w 994105"/>
                  <a:gd name="connsiteY7" fmla="*/ 0 h 849456"/>
                  <a:gd name="connsiteX8" fmla="*/ 878614 w 994105"/>
                  <a:gd name="connsiteY8" fmla="*/ 611762 h 849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4105" h="849456">
                    <a:moveTo>
                      <a:pt x="994105" y="611762"/>
                    </a:moveTo>
                    <a:lnTo>
                      <a:pt x="791077" y="849456"/>
                    </a:lnTo>
                    <a:lnTo>
                      <a:pt x="508330" y="611762"/>
                    </a:lnTo>
                    <a:lnTo>
                      <a:pt x="621177" y="611762"/>
                    </a:lnTo>
                    <a:cubicBezTo>
                      <a:pt x="522326" y="379385"/>
                      <a:pt x="292307" y="235982"/>
                      <a:pt x="46901" y="242382"/>
                    </a:cubicBezTo>
                    <a:lnTo>
                      <a:pt x="23190" y="245092"/>
                    </a:lnTo>
                    <a:lnTo>
                      <a:pt x="0" y="4955"/>
                    </a:lnTo>
                    <a:lnTo>
                      <a:pt x="98006" y="0"/>
                    </a:lnTo>
                    <a:cubicBezTo>
                      <a:pt x="456625" y="14792"/>
                      <a:pt x="775095" y="256297"/>
                      <a:pt x="878614" y="61176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Helvetica57-Condensed" panose="020B0500000000000000" pitchFamily="34" charset="0"/>
                  <a:ea typeface="+mj-ea"/>
                </a:endParaRPr>
              </a:p>
            </p:txBody>
          </p:sp>
        </p:grpSp>
        <p:grpSp>
          <p:nvGrpSpPr>
            <p:cNvPr id="29" name="그룹 28"/>
            <p:cNvGrpSpPr/>
            <p:nvPr/>
          </p:nvGrpSpPr>
          <p:grpSpPr>
            <a:xfrm>
              <a:off x="4990763" y="4677575"/>
              <a:ext cx="713766" cy="1004095"/>
              <a:chOff x="3081594" y="809326"/>
              <a:chExt cx="1330325" cy="1871440"/>
            </a:xfrm>
          </p:grpSpPr>
          <p:pic>
            <p:nvPicPr>
              <p:cNvPr id="30" name="그림 913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350" r="49857"/>
              <a:stretch/>
            </p:blipFill>
            <p:spPr bwMode="auto">
              <a:xfrm>
                <a:off x="3081594" y="809326"/>
                <a:ext cx="1330325" cy="1871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자유형 30"/>
              <p:cNvSpPr/>
              <p:nvPr/>
            </p:nvSpPr>
            <p:spPr>
              <a:xfrm>
                <a:off x="3352799" y="2176463"/>
                <a:ext cx="792956" cy="431005"/>
              </a:xfrm>
              <a:custGeom>
                <a:avLst/>
                <a:gdLst>
                  <a:gd name="connsiteX0" fmla="*/ 52388 w 792956"/>
                  <a:gd name="connsiteY0" fmla="*/ 0 h 431006"/>
                  <a:gd name="connsiteX1" fmla="*/ 178594 w 792956"/>
                  <a:gd name="connsiteY1" fmla="*/ 123825 h 431006"/>
                  <a:gd name="connsiteX2" fmla="*/ 259556 w 792956"/>
                  <a:gd name="connsiteY2" fmla="*/ 314325 h 431006"/>
                  <a:gd name="connsiteX3" fmla="*/ 395288 w 792956"/>
                  <a:gd name="connsiteY3" fmla="*/ 376237 h 431006"/>
                  <a:gd name="connsiteX4" fmla="*/ 583406 w 792956"/>
                  <a:gd name="connsiteY4" fmla="*/ 295275 h 431006"/>
                  <a:gd name="connsiteX5" fmla="*/ 607219 w 792956"/>
                  <a:gd name="connsiteY5" fmla="*/ 121443 h 431006"/>
                  <a:gd name="connsiteX6" fmla="*/ 747713 w 792956"/>
                  <a:gd name="connsiteY6" fmla="*/ 11906 h 431006"/>
                  <a:gd name="connsiteX7" fmla="*/ 792956 w 792956"/>
                  <a:gd name="connsiteY7" fmla="*/ 188118 h 431006"/>
                  <a:gd name="connsiteX8" fmla="*/ 635794 w 792956"/>
                  <a:gd name="connsiteY8" fmla="*/ 431006 h 431006"/>
                  <a:gd name="connsiteX9" fmla="*/ 157163 w 792956"/>
                  <a:gd name="connsiteY9" fmla="*/ 431006 h 431006"/>
                  <a:gd name="connsiteX10" fmla="*/ 0 w 792956"/>
                  <a:gd name="connsiteY10" fmla="*/ 171450 h 431006"/>
                  <a:gd name="connsiteX11" fmla="*/ 52388 w 792956"/>
                  <a:gd name="connsiteY11" fmla="*/ 0 h 431006"/>
                  <a:gd name="connsiteX0" fmla="*/ 52388 w 792956"/>
                  <a:gd name="connsiteY0" fmla="*/ 0 h 431006"/>
                  <a:gd name="connsiteX1" fmla="*/ 178594 w 792956"/>
                  <a:gd name="connsiteY1" fmla="*/ 123825 h 431006"/>
                  <a:gd name="connsiteX2" fmla="*/ 259556 w 792956"/>
                  <a:gd name="connsiteY2" fmla="*/ 314325 h 431006"/>
                  <a:gd name="connsiteX3" fmla="*/ 395288 w 792956"/>
                  <a:gd name="connsiteY3" fmla="*/ 376237 h 431006"/>
                  <a:gd name="connsiteX4" fmla="*/ 583406 w 792956"/>
                  <a:gd name="connsiteY4" fmla="*/ 295275 h 431006"/>
                  <a:gd name="connsiteX5" fmla="*/ 654844 w 792956"/>
                  <a:gd name="connsiteY5" fmla="*/ 100012 h 431006"/>
                  <a:gd name="connsiteX6" fmla="*/ 747713 w 792956"/>
                  <a:gd name="connsiteY6" fmla="*/ 11906 h 431006"/>
                  <a:gd name="connsiteX7" fmla="*/ 792956 w 792956"/>
                  <a:gd name="connsiteY7" fmla="*/ 188118 h 431006"/>
                  <a:gd name="connsiteX8" fmla="*/ 635794 w 792956"/>
                  <a:gd name="connsiteY8" fmla="*/ 431006 h 431006"/>
                  <a:gd name="connsiteX9" fmla="*/ 157163 w 792956"/>
                  <a:gd name="connsiteY9" fmla="*/ 431006 h 431006"/>
                  <a:gd name="connsiteX10" fmla="*/ 0 w 792956"/>
                  <a:gd name="connsiteY10" fmla="*/ 171450 h 431006"/>
                  <a:gd name="connsiteX11" fmla="*/ 52388 w 792956"/>
                  <a:gd name="connsiteY11" fmla="*/ 0 h 431006"/>
                  <a:gd name="connsiteX0" fmla="*/ 52388 w 792956"/>
                  <a:gd name="connsiteY0" fmla="*/ 0 h 431006"/>
                  <a:gd name="connsiteX1" fmla="*/ 178594 w 792956"/>
                  <a:gd name="connsiteY1" fmla="*/ 123825 h 431006"/>
                  <a:gd name="connsiteX2" fmla="*/ 259556 w 792956"/>
                  <a:gd name="connsiteY2" fmla="*/ 314325 h 431006"/>
                  <a:gd name="connsiteX3" fmla="*/ 395288 w 792956"/>
                  <a:gd name="connsiteY3" fmla="*/ 376237 h 431006"/>
                  <a:gd name="connsiteX4" fmla="*/ 583406 w 792956"/>
                  <a:gd name="connsiteY4" fmla="*/ 295275 h 431006"/>
                  <a:gd name="connsiteX5" fmla="*/ 640556 w 792956"/>
                  <a:gd name="connsiteY5" fmla="*/ 121443 h 431006"/>
                  <a:gd name="connsiteX6" fmla="*/ 654844 w 792956"/>
                  <a:gd name="connsiteY6" fmla="*/ 100012 h 431006"/>
                  <a:gd name="connsiteX7" fmla="*/ 747713 w 792956"/>
                  <a:gd name="connsiteY7" fmla="*/ 11906 h 431006"/>
                  <a:gd name="connsiteX8" fmla="*/ 792956 w 792956"/>
                  <a:gd name="connsiteY8" fmla="*/ 188118 h 431006"/>
                  <a:gd name="connsiteX9" fmla="*/ 635794 w 792956"/>
                  <a:gd name="connsiteY9" fmla="*/ 431006 h 431006"/>
                  <a:gd name="connsiteX10" fmla="*/ 157163 w 792956"/>
                  <a:gd name="connsiteY10" fmla="*/ 431006 h 431006"/>
                  <a:gd name="connsiteX11" fmla="*/ 0 w 792956"/>
                  <a:gd name="connsiteY11" fmla="*/ 171450 h 431006"/>
                  <a:gd name="connsiteX12" fmla="*/ 52388 w 792956"/>
                  <a:gd name="connsiteY12" fmla="*/ 0 h 431006"/>
                  <a:gd name="connsiteX0" fmla="*/ 52388 w 792956"/>
                  <a:gd name="connsiteY0" fmla="*/ 0 h 431006"/>
                  <a:gd name="connsiteX1" fmla="*/ 178594 w 792956"/>
                  <a:gd name="connsiteY1" fmla="*/ 123825 h 431006"/>
                  <a:gd name="connsiteX2" fmla="*/ 259556 w 792956"/>
                  <a:gd name="connsiteY2" fmla="*/ 314325 h 431006"/>
                  <a:gd name="connsiteX3" fmla="*/ 395288 w 792956"/>
                  <a:gd name="connsiteY3" fmla="*/ 376237 h 431006"/>
                  <a:gd name="connsiteX4" fmla="*/ 583406 w 792956"/>
                  <a:gd name="connsiteY4" fmla="*/ 295275 h 431006"/>
                  <a:gd name="connsiteX5" fmla="*/ 607219 w 792956"/>
                  <a:gd name="connsiteY5" fmla="*/ 126206 h 431006"/>
                  <a:gd name="connsiteX6" fmla="*/ 654844 w 792956"/>
                  <a:gd name="connsiteY6" fmla="*/ 100012 h 431006"/>
                  <a:gd name="connsiteX7" fmla="*/ 747713 w 792956"/>
                  <a:gd name="connsiteY7" fmla="*/ 11906 h 431006"/>
                  <a:gd name="connsiteX8" fmla="*/ 792956 w 792956"/>
                  <a:gd name="connsiteY8" fmla="*/ 188118 h 431006"/>
                  <a:gd name="connsiteX9" fmla="*/ 635794 w 792956"/>
                  <a:gd name="connsiteY9" fmla="*/ 431006 h 431006"/>
                  <a:gd name="connsiteX10" fmla="*/ 157163 w 792956"/>
                  <a:gd name="connsiteY10" fmla="*/ 431006 h 431006"/>
                  <a:gd name="connsiteX11" fmla="*/ 0 w 792956"/>
                  <a:gd name="connsiteY11" fmla="*/ 171450 h 431006"/>
                  <a:gd name="connsiteX12" fmla="*/ 52388 w 792956"/>
                  <a:gd name="connsiteY12" fmla="*/ 0 h 431006"/>
                  <a:gd name="connsiteX0" fmla="*/ 52388 w 792956"/>
                  <a:gd name="connsiteY0" fmla="*/ 0 h 431006"/>
                  <a:gd name="connsiteX1" fmla="*/ 178594 w 792956"/>
                  <a:gd name="connsiteY1" fmla="*/ 123825 h 431006"/>
                  <a:gd name="connsiteX2" fmla="*/ 259556 w 792956"/>
                  <a:gd name="connsiteY2" fmla="*/ 314325 h 431006"/>
                  <a:gd name="connsiteX3" fmla="*/ 395288 w 792956"/>
                  <a:gd name="connsiteY3" fmla="*/ 376237 h 431006"/>
                  <a:gd name="connsiteX4" fmla="*/ 583406 w 792956"/>
                  <a:gd name="connsiteY4" fmla="*/ 295275 h 431006"/>
                  <a:gd name="connsiteX5" fmla="*/ 607219 w 792956"/>
                  <a:gd name="connsiteY5" fmla="*/ 126206 h 431006"/>
                  <a:gd name="connsiteX6" fmla="*/ 747713 w 792956"/>
                  <a:gd name="connsiteY6" fmla="*/ 11906 h 431006"/>
                  <a:gd name="connsiteX7" fmla="*/ 792956 w 792956"/>
                  <a:gd name="connsiteY7" fmla="*/ 188118 h 431006"/>
                  <a:gd name="connsiteX8" fmla="*/ 635794 w 792956"/>
                  <a:gd name="connsiteY8" fmla="*/ 431006 h 431006"/>
                  <a:gd name="connsiteX9" fmla="*/ 157163 w 792956"/>
                  <a:gd name="connsiteY9" fmla="*/ 431006 h 431006"/>
                  <a:gd name="connsiteX10" fmla="*/ 0 w 792956"/>
                  <a:gd name="connsiteY10" fmla="*/ 171450 h 431006"/>
                  <a:gd name="connsiteX11" fmla="*/ 52388 w 792956"/>
                  <a:gd name="connsiteY11" fmla="*/ 0 h 431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92956" h="431006">
                    <a:moveTo>
                      <a:pt x="52388" y="0"/>
                    </a:moveTo>
                    <a:cubicBezTo>
                      <a:pt x="98227" y="35719"/>
                      <a:pt x="144066" y="71438"/>
                      <a:pt x="178594" y="123825"/>
                    </a:cubicBezTo>
                    <a:cubicBezTo>
                      <a:pt x="213122" y="176212"/>
                      <a:pt x="223440" y="272256"/>
                      <a:pt x="259556" y="314325"/>
                    </a:cubicBezTo>
                    <a:cubicBezTo>
                      <a:pt x="295672" y="356394"/>
                      <a:pt x="341313" y="379412"/>
                      <a:pt x="395288" y="376237"/>
                    </a:cubicBezTo>
                    <a:cubicBezTo>
                      <a:pt x="449263" y="373062"/>
                      <a:pt x="548084" y="336947"/>
                      <a:pt x="583406" y="295275"/>
                    </a:cubicBezTo>
                    <a:cubicBezTo>
                      <a:pt x="618728" y="253603"/>
                      <a:pt x="579835" y="173434"/>
                      <a:pt x="607219" y="126206"/>
                    </a:cubicBezTo>
                    <a:cubicBezTo>
                      <a:pt x="634603" y="78978"/>
                      <a:pt x="716757" y="1587"/>
                      <a:pt x="747713" y="11906"/>
                    </a:cubicBezTo>
                    <a:lnTo>
                      <a:pt x="792956" y="188118"/>
                    </a:lnTo>
                    <a:lnTo>
                      <a:pt x="635794" y="431006"/>
                    </a:lnTo>
                    <a:lnTo>
                      <a:pt x="157163" y="431006"/>
                    </a:lnTo>
                    <a:lnTo>
                      <a:pt x="0" y="171450"/>
                    </a:lnTo>
                    <a:lnTo>
                      <a:pt x="52388" y="0"/>
                    </a:lnTo>
                    <a:close/>
                  </a:path>
                </a:pathLst>
              </a:custGeom>
              <a:solidFill>
                <a:srgbClr val="FECE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Helvetica57-Condensed" panose="020B0500000000000000" pitchFamily="34" charset="0"/>
                  <a:ea typeface="산돌고딕 M" panose="02030504000101010101" pitchFamily="18" charset="-127"/>
                </a:endParaRPr>
              </a:p>
            </p:txBody>
          </p:sp>
        </p:grpSp>
        <p:grpSp>
          <p:nvGrpSpPr>
            <p:cNvPr id="78" name="그룹 77"/>
            <p:cNvGrpSpPr/>
            <p:nvPr/>
          </p:nvGrpSpPr>
          <p:grpSpPr>
            <a:xfrm>
              <a:off x="6621130" y="5110303"/>
              <a:ext cx="780538" cy="558304"/>
              <a:chOff x="4677397" y="3801318"/>
              <a:chExt cx="974624" cy="697128"/>
            </a:xfrm>
          </p:grpSpPr>
          <p:grpSp>
            <p:nvGrpSpPr>
              <p:cNvPr id="79" name="그룹 78"/>
              <p:cNvGrpSpPr/>
              <p:nvPr/>
            </p:nvGrpSpPr>
            <p:grpSpPr>
              <a:xfrm>
                <a:off x="4677397" y="3801318"/>
                <a:ext cx="974624" cy="697128"/>
                <a:chOff x="6837314" y="1507273"/>
                <a:chExt cx="2123125" cy="1518627"/>
              </a:xfrm>
            </p:grpSpPr>
            <p:sp>
              <p:nvSpPr>
                <p:cNvPr id="82" name="직각 삼각형 81"/>
                <p:cNvSpPr/>
                <p:nvPr/>
              </p:nvSpPr>
              <p:spPr>
                <a:xfrm flipV="1">
                  <a:off x="7849280" y="2737815"/>
                  <a:ext cx="1111159" cy="288085"/>
                </a:xfrm>
                <a:prstGeom prst="rtTriangl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Helvetica57-Condensed" panose="020B0500000000000000" pitchFamily="34" charset="0"/>
                    <a:ea typeface="산돌고딕 M" panose="02030504000101010101" pitchFamily="18" charset="-127"/>
                  </a:endParaRPr>
                </a:p>
              </p:txBody>
            </p:sp>
            <p:sp>
              <p:nvSpPr>
                <p:cNvPr id="83" name="모서리가 둥근 직사각형 82"/>
                <p:cNvSpPr/>
                <p:nvPr/>
              </p:nvSpPr>
              <p:spPr>
                <a:xfrm>
                  <a:off x="6837314" y="2006600"/>
                  <a:ext cx="1224824" cy="1019300"/>
                </a:xfrm>
                <a:prstGeom prst="roundRect">
                  <a:avLst>
                    <a:gd name="adj" fmla="val 22992"/>
                  </a:avLst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Helvetica57-Condensed" panose="020B0500000000000000" pitchFamily="34" charset="0"/>
                    <a:ea typeface="산돌고딕 M" panose="02030504000101010101" pitchFamily="18" charset="-127"/>
                  </a:endParaRPr>
                </a:p>
              </p:txBody>
            </p:sp>
            <p:sp>
              <p:nvSpPr>
                <p:cNvPr id="84" name="타원 83"/>
                <p:cNvSpPr/>
                <p:nvPr/>
              </p:nvSpPr>
              <p:spPr>
                <a:xfrm>
                  <a:off x="6837314" y="1812163"/>
                  <a:ext cx="1567546" cy="856807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Helvetica57-Condensed" panose="020B0500000000000000" pitchFamily="34" charset="0"/>
                    <a:ea typeface="산돌고딕 M" panose="02030504000101010101" pitchFamily="18" charset="-127"/>
                  </a:endParaRPr>
                </a:p>
              </p:txBody>
            </p:sp>
            <p:sp>
              <p:nvSpPr>
                <p:cNvPr id="85" name="직사각형 84"/>
                <p:cNvSpPr/>
                <p:nvPr/>
              </p:nvSpPr>
              <p:spPr>
                <a:xfrm>
                  <a:off x="7688580" y="2208362"/>
                  <a:ext cx="716279" cy="529453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Helvetica57-Condensed" panose="020B0500000000000000" pitchFamily="34" charset="0"/>
                    <a:ea typeface="산돌고딕 M" panose="02030504000101010101" pitchFamily="18" charset="-127"/>
                  </a:endParaRPr>
                </a:p>
              </p:txBody>
            </p:sp>
            <p:sp>
              <p:nvSpPr>
                <p:cNvPr id="86" name="모서리가 둥근 직사각형 85"/>
                <p:cNvSpPr/>
                <p:nvPr/>
              </p:nvSpPr>
              <p:spPr>
                <a:xfrm>
                  <a:off x="7197109" y="1513276"/>
                  <a:ext cx="201519" cy="89167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Helvetica57-Condensed" panose="020B0500000000000000" pitchFamily="34" charset="0"/>
                    <a:ea typeface="산돌고딕 M" panose="02030504000101010101" pitchFamily="18" charset="-127"/>
                  </a:endParaRPr>
                </a:p>
              </p:txBody>
            </p:sp>
            <p:sp>
              <p:nvSpPr>
                <p:cNvPr id="87" name="모서리가 둥근 직사각형 86"/>
                <p:cNvSpPr/>
                <p:nvPr/>
              </p:nvSpPr>
              <p:spPr>
                <a:xfrm>
                  <a:off x="7532048" y="1507273"/>
                  <a:ext cx="201519" cy="89167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Helvetica57-Condensed" panose="020B0500000000000000" pitchFamily="34" charset="0"/>
                    <a:ea typeface="산돌고딕 M" panose="02030504000101010101" pitchFamily="18" charset="-127"/>
                  </a:endParaRPr>
                </a:p>
              </p:txBody>
            </p:sp>
            <p:sp>
              <p:nvSpPr>
                <p:cNvPr id="88" name="모서리가 둥근 직사각형 87"/>
                <p:cNvSpPr/>
                <p:nvPr/>
              </p:nvSpPr>
              <p:spPr>
                <a:xfrm>
                  <a:off x="7862448" y="1507273"/>
                  <a:ext cx="201519" cy="89167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Helvetica57-Condensed" panose="020B0500000000000000" pitchFamily="34" charset="0"/>
                    <a:ea typeface="산돌고딕 M" panose="02030504000101010101" pitchFamily="18" charset="-127"/>
                  </a:endParaRPr>
                </a:p>
              </p:txBody>
            </p:sp>
            <p:sp>
              <p:nvSpPr>
                <p:cNvPr id="89" name="직사각형 88"/>
                <p:cNvSpPr/>
                <p:nvPr/>
              </p:nvSpPr>
              <p:spPr>
                <a:xfrm>
                  <a:off x="8371137" y="2577769"/>
                  <a:ext cx="584745" cy="163982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Helvetica57-Condensed" panose="020B0500000000000000" pitchFamily="34" charset="0"/>
                    <a:ea typeface="산돌고딕 M" panose="02030504000101010101" pitchFamily="18" charset="-127"/>
                  </a:endParaRPr>
                </a:p>
              </p:txBody>
            </p:sp>
          </p:grpSp>
          <p:sp>
            <p:nvSpPr>
              <p:cNvPr id="80" name="모서리가 둥근 직사각형 79"/>
              <p:cNvSpPr/>
              <p:nvPr/>
            </p:nvSpPr>
            <p:spPr>
              <a:xfrm>
                <a:off x="4726189" y="4334257"/>
                <a:ext cx="481264" cy="101556"/>
              </a:xfrm>
              <a:prstGeom prst="roundRect">
                <a:avLst>
                  <a:gd name="adj" fmla="val 22992"/>
                </a:avLst>
              </a:prstGeom>
              <a:solidFill>
                <a:srgbClr val="FECE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Helvetica57-Condensed" panose="020B0500000000000000" pitchFamily="34" charset="0"/>
                  <a:ea typeface="산돌고딕 M" panose="02030504000101010101" pitchFamily="18" charset="-127"/>
                </a:endParaRPr>
              </a:p>
            </p:txBody>
          </p:sp>
          <p:sp>
            <p:nvSpPr>
              <p:cNvPr id="81" name="직각 삼각형 80"/>
              <p:cNvSpPr/>
              <p:nvPr/>
            </p:nvSpPr>
            <p:spPr>
              <a:xfrm flipV="1">
                <a:off x="5183414" y="4334257"/>
                <a:ext cx="254327" cy="108320"/>
              </a:xfrm>
              <a:prstGeom prst="rtTriangle">
                <a:avLst/>
              </a:prstGeom>
              <a:solidFill>
                <a:srgbClr val="FECE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Helvetica57-Condensed" panose="020B0500000000000000" pitchFamily="34" charset="0"/>
                  <a:ea typeface="산돌고딕 M" panose="02030504000101010101" pitchFamily="18" charset="-127"/>
                </a:endParaRPr>
              </a:p>
            </p:txBody>
          </p:sp>
        </p:grpSp>
        <p:sp>
          <p:nvSpPr>
            <p:cNvPr id="103" name="직사각형 102"/>
            <p:cNvSpPr/>
            <p:nvPr/>
          </p:nvSpPr>
          <p:spPr>
            <a:xfrm>
              <a:off x="5126313" y="4618892"/>
              <a:ext cx="702310" cy="3409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dirty="0">
                  <a:ln w="31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Helvetica-ExtraCompressed" panose="020B0500000000000000" pitchFamily="34" charset="0"/>
                </a:rPr>
                <a:t>H</a:t>
              </a:r>
              <a:r>
                <a:rPr lang="en-US" altLang="ko-KR" sz="1000" baseline="-25000" dirty="0">
                  <a:ln w="31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Helvetica-ExtraCompressed" panose="020B0500000000000000" pitchFamily="34" charset="0"/>
                </a:rPr>
                <a:t>2</a:t>
              </a:r>
              <a:endParaRPr lang="ko-KR" altLang="en-US" sz="1000" baseline="-25000" dirty="0">
                <a:ln w="3175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Helvetica-ExtraCompressed" panose="020B0500000000000000" pitchFamily="34" charset="0"/>
              </a:endParaRPr>
            </a:p>
          </p:txBody>
        </p:sp>
        <p:sp>
          <p:nvSpPr>
            <p:cNvPr id="104" name="직사각형 103"/>
            <p:cNvSpPr/>
            <p:nvPr/>
          </p:nvSpPr>
          <p:spPr>
            <a:xfrm>
              <a:off x="6252900" y="4604347"/>
              <a:ext cx="665918" cy="3551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600" baseline="-25000" dirty="0">
                  <a:ln w="31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  <a:solidFill>
                    <a:schemeClr val="bg1"/>
                  </a:solidFill>
                  <a:latin typeface="Helvetica-ExtraCompressed" panose="020B0500000000000000" pitchFamily="34" charset="0"/>
                </a:rPr>
                <a:t>O</a:t>
              </a:r>
              <a:r>
                <a:rPr lang="en-US" altLang="ko-KR" sz="1000" baseline="-25000" dirty="0" smtClean="0">
                  <a:ln w="31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  <a:solidFill>
                    <a:schemeClr val="bg1"/>
                  </a:solidFill>
                  <a:latin typeface="Helvetica-ExtraCompressed" panose="020B0500000000000000" pitchFamily="34" charset="0"/>
                </a:rPr>
                <a:t>2</a:t>
              </a:r>
              <a:endParaRPr lang="ko-KR" altLang="en-US" sz="1000" baseline="-25000" dirty="0">
                <a:ln w="3175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latin typeface="Helvetica-ExtraCompressed" panose="020B0500000000000000" pitchFamily="34" charset="0"/>
              </a:endParaRPr>
            </a:p>
          </p:txBody>
        </p:sp>
      </p:grpSp>
      <p:pic>
        <p:nvPicPr>
          <p:cNvPr id="106" name="그림 105" descr="project-300x30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78093" y="4461980"/>
            <a:ext cx="797488" cy="746250"/>
          </a:xfrm>
          <a:prstGeom prst="rect">
            <a:avLst/>
          </a:prstGeom>
        </p:spPr>
      </p:pic>
      <p:pic>
        <p:nvPicPr>
          <p:cNvPr id="107" name="Picture 10" descr="http://previews.123rf.com/images/steinar14/steinar141505/steinar14150500020/40085547-Metallurgy-Icon-collection-on-a-black-background-Stock-Vector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59" t="38859" r="35146" b="38860"/>
          <a:stretch/>
        </p:blipFill>
        <p:spPr bwMode="auto">
          <a:xfrm>
            <a:off x="5187086" y="4571812"/>
            <a:ext cx="735837" cy="58774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제목 1"/>
          <p:cNvSpPr txBox="1">
            <a:spLocks/>
          </p:cNvSpPr>
          <p:nvPr/>
        </p:nvSpPr>
        <p:spPr>
          <a:xfrm>
            <a:off x="2756812" y="568921"/>
            <a:ext cx="6624736" cy="7920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[ </a:t>
            </a:r>
            <a:r>
              <a:rPr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산업전문인력역량강화사업 </a:t>
            </a:r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]</a:t>
            </a: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6" name="제목 1"/>
          <p:cNvSpPr txBox="1">
            <a:spLocks/>
          </p:cNvSpPr>
          <p:nvPr/>
        </p:nvSpPr>
        <p:spPr>
          <a:xfrm>
            <a:off x="876300" y="1285575"/>
            <a:ext cx="10604316" cy="179910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ko-KR" altLang="en-US" sz="3600" b="1" dirty="0">
                <a:solidFill>
                  <a:srgbClr val="00B050"/>
                </a:solidFill>
                <a:latin typeface="+mj-ea"/>
                <a:ea typeface="+mj-ea"/>
                <a:cs typeface="+mj-cs"/>
              </a:rPr>
              <a:t>친환경 금속소재산업 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  <a:cs typeface="+mj-cs"/>
              </a:rPr>
              <a:t>전문인력 </a:t>
            </a:r>
            <a:r>
              <a:rPr lang="ko-KR" altLang="en-US" sz="36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  <a:cs typeface="+mj-cs"/>
              </a:rPr>
              <a:t>양성사업</a:t>
            </a:r>
            <a:endParaRPr lang="en-US" altLang="ko-KR" sz="3600" b="1" dirty="0" smtClean="0">
              <a:solidFill>
                <a:schemeClr val="tx2">
                  <a:lumMod val="50000"/>
                </a:schemeClr>
              </a:solidFill>
              <a:latin typeface="+mj-ea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defRPr/>
            </a:pPr>
            <a:r>
              <a:rPr lang="ko-KR" altLang="en-US" sz="36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  <a:cs typeface="+mj-cs"/>
              </a:rPr>
              <a:t>참여대학</a:t>
            </a:r>
            <a:r>
              <a:rPr lang="en-US" altLang="ko-KR" sz="28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  <a:cs typeface="+mj-cs"/>
              </a:rPr>
              <a:t>(</a:t>
            </a:r>
            <a:r>
              <a:rPr lang="ko-KR" altLang="en-US" sz="28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  <a:cs typeface="+mj-cs"/>
              </a:rPr>
              <a:t>호남권</a:t>
            </a:r>
            <a:r>
              <a:rPr lang="en-US" altLang="ko-KR" sz="28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  <a:cs typeface="+mj-cs"/>
              </a:rPr>
              <a:t>)</a:t>
            </a:r>
            <a:r>
              <a:rPr lang="ko-KR" altLang="en-US" sz="28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  <a:cs typeface="+mj-cs"/>
              </a:rPr>
              <a:t> </a:t>
            </a:r>
            <a:r>
              <a:rPr lang="ko-KR" altLang="en-US" sz="36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  <a:cs typeface="+mj-cs"/>
              </a:rPr>
              <a:t>모집 발표자료</a:t>
            </a:r>
            <a:endParaRPr lang="en-US" altLang="ko-KR" sz="3600" b="1" dirty="0" smtClean="0">
              <a:solidFill>
                <a:schemeClr val="tx2">
                  <a:lumMod val="50000"/>
                </a:schemeClr>
              </a:solidFill>
              <a:latin typeface="+mj-ea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defRPr/>
            </a:pPr>
            <a:endParaRPr lang="en-US" altLang="ko-KR" sz="1000" b="1" dirty="0" smtClean="0">
              <a:solidFill>
                <a:schemeClr val="tx2">
                  <a:lumMod val="50000"/>
                </a:schemeClr>
              </a:solidFill>
              <a:latin typeface="+mj-ea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defRPr/>
            </a:pPr>
            <a:r>
              <a:rPr lang="en-US" altLang="ko-KR" sz="36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- 000</a:t>
            </a:r>
            <a:r>
              <a:rPr lang="ko-KR" altLang="en-US" sz="36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대학교 </a:t>
            </a:r>
            <a:r>
              <a:rPr lang="en-US" altLang="ko-KR" sz="28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(</a:t>
            </a:r>
            <a:r>
              <a:rPr lang="ko-KR" altLang="en-US" sz="28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발표자 </a:t>
            </a:r>
            <a:r>
              <a:rPr lang="en-US" altLang="ko-KR" sz="28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: </a:t>
            </a:r>
            <a:r>
              <a:rPr lang="ko-KR" altLang="en-US" sz="28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교수 </a:t>
            </a:r>
            <a:r>
              <a:rPr lang="en-US" altLang="ko-KR" sz="28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000</a:t>
            </a:r>
            <a:r>
              <a:rPr lang="en-US" altLang="ko-KR" sz="28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) </a:t>
            </a:r>
            <a:r>
              <a:rPr lang="en-US" altLang="ko-KR" sz="36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</a:rPr>
              <a:t>-</a:t>
            </a:r>
            <a:endParaRPr lang="en-US" altLang="ko-KR" sz="3600" b="1" dirty="0">
              <a:solidFill>
                <a:schemeClr val="accent1"/>
              </a:solidFill>
              <a:latin typeface="+mj-ea"/>
              <a:ea typeface="+mj-ea"/>
              <a:cs typeface="+mj-cs"/>
            </a:endParaRPr>
          </a:p>
        </p:txBody>
      </p:sp>
      <p:pic>
        <p:nvPicPr>
          <p:cNvPr id="129" name="그림 1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21928" y="3408210"/>
            <a:ext cx="864198" cy="864198"/>
          </a:xfrm>
          <a:prstGeom prst="rect">
            <a:avLst/>
          </a:prstGeom>
        </p:spPr>
      </p:pic>
      <p:pic>
        <p:nvPicPr>
          <p:cNvPr id="130" name="그림 1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868" y="3443226"/>
            <a:ext cx="852129" cy="852129"/>
          </a:xfrm>
          <a:prstGeom prst="rect">
            <a:avLst/>
          </a:prstGeom>
        </p:spPr>
      </p:pic>
      <p:pic>
        <p:nvPicPr>
          <p:cNvPr id="131" name="그림 1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704" y="3402430"/>
            <a:ext cx="664317" cy="664317"/>
          </a:xfrm>
          <a:prstGeom prst="rect">
            <a:avLst/>
          </a:prstGeom>
        </p:spPr>
      </p:pic>
      <p:pic>
        <p:nvPicPr>
          <p:cNvPr id="132" name="그림 1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820" y="5054466"/>
            <a:ext cx="587135" cy="587135"/>
          </a:xfrm>
          <a:prstGeom prst="rect">
            <a:avLst/>
          </a:prstGeom>
        </p:spPr>
      </p:pic>
      <p:pic>
        <p:nvPicPr>
          <p:cNvPr id="133" name="그림 13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846" y="5135443"/>
            <a:ext cx="553735" cy="478525"/>
          </a:xfrm>
          <a:prstGeom prst="rect">
            <a:avLst/>
          </a:prstGeom>
        </p:spPr>
      </p:pic>
      <p:pic>
        <p:nvPicPr>
          <p:cNvPr id="134" name="그림 13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78" y="4602469"/>
            <a:ext cx="793693" cy="793693"/>
          </a:xfrm>
          <a:prstGeom prst="rect">
            <a:avLst/>
          </a:prstGeom>
        </p:spPr>
      </p:pic>
      <p:pic>
        <p:nvPicPr>
          <p:cNvPr id="135" name="그림 13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158" y="4667852"/>
            <a:ext cx="691003" cy="691003"/>
          </a:xfrm>
          <a:prstGeom prst="rect">
            <a:avLst/>
          </a:prstGeom>
        </p:spPr>
      </p:pic>
      <p:pic>
        <p:nvPicPr>
          <p:cNvPr id="136" name="그림 13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805" y="3375093"/>
            <a:ext cx="784750" cy="681149"/>
          </a:xfrm>
          <a:prstGeom prst="rect">
            <a:avLst/>
          </a:prstGeom>
        </p:spPr>
      </p:pic>
      <p:pic>
        <p:nvPicPr>
          <p:cNvPr id="137" name="그림 13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284" y="3439845"/>
            <a:ext cx="1437436" cy="1437436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7313360" y="6499092"/>
            <a:ext cx="4849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Apple SD Gothic Neo"/>
              </a:rPr>
              <a:t> </a:t>
            </a:r>
            <a:r>
              <a:rPr lang="en-US" altLang="ko-KR" b="1" dirty="0" smtClean="0">
                <a:solidFill>
                  <a:schemeClr val="bg1"/>
                </a:solidFill>
                <a:latin typeface="Apple SD Gothic Neo"/>
              </a:rPr>
              <a:t>Copyright 2022. (KOSA) All </a:t>
            </a:r>
            <a:r>
              <a:rPr lang="en-US" altLang="ko-KR" b="1" dirty="0">
                <a:solidFill>
                  <a:schemeClr val="bg1"/>
                </a:solidFill>
                <a:latin typeface="Apple SD Gothic Neo"/>
              </a:rPr>
              <a:t>rights </a:t>
            </a:r>
            <a:r>
              <a:rPr lang="en-US" altLang="ko-KR" b="1" dirty="0" smtClean="0">
                <a:solidFill>
                  <a:schemeClr val="bg1"/>
                </a:solidFill>
                <a:latin typeface="Apple SD Gothic Neo"/>
              </a:rPr>
              <a:t>reserved.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64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0613425-8FAC-498F-902D-0EEF729BA766}"/>
              </a:ext>
            </a:extLst>
          </p:cNvPr>
          <p:cNvSpPr txBox="1"/>
          <p:nvPr/>
        </p:nvSpPr>
        <p:spPr>
          <a:xfrm>
            <a:off x="3318789" y="2373246"/>
            <a:ext cx="3751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97702"/>
            <a:r>
              <a:rPr lang="en-US" altLang="ko-KR" sz="4000" b="1" dirty="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rgbClr val="404040"/>
                    </a:gs>
                  </a:gsLst>
                  <a:lin ang="0" scaled="0"/>
                </a:gra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C</a:t>
            </a:r>
            <a:r>
              <a:rPr lang="en-US" altLang="ko-KR" sz="2800" b="1" dirty="0">
                <a:solidFill>
                  <a:srgbClr val="104419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ONTENTS</a:t>
            </a:r>
            <a:endParaRPr lang="ko-KR" altLang="en-US" sz="2800" b="1" dirty="0">
              <a:solidFill>
                <a:srgbClr val="104419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BAA377B4-62AF-4255-866D-3FF8C9F3902B}"/>
              </a:ext>
            </a:extLst>
          </p:cNvPr>
          <p:cNvSpPr txBox="1"/>
          <p:nvPr/>
        </p:nvSpPr>
        <p:spPr>
          <a:xfrm>
            <a:off x="4159543" y="3140968"/>
            <a:ext cx="4967679" cy="2308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교육 및 연구 역량</a:t>
            </a:r>
            <a:r>
              <a:rPr lang="en-US" altLang="ko-KR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, </a:t>
            </a:r>
            <a:r>
              <a:rPr lang="ko-KR" altLang="en-US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산학협력 </a:t>
            </a:r>
            <a:r>
              <a:rPr lang="ko-KR" altLang="en-US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체계 현황</a:t>
            </a:r>
            <a:endParaRPr lang="en-US" altLang="ko-KR" sz="2000" spc="-150" dirty="0" smtClean="0">
              <a:ln w="6350"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Tahoma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사업 목표 및 추진 전략</a:t>
            </a:r>
            <a:endParaRPr lang="en-US" altLang="ko-KR" sz="2000" spc="-150" dirty="0" smtClean="0">
              <a:ln w="6350"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Tahoma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교육환경 및 </a:t>
            </a:r>
            <a:r>
              <a:rPr lang="ko-KR" altLang="en-US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교육과정 구성</a:t>
            </a:r>
            <a:endParaRPr lang="en-US" altLang="ko-KR" sz="2000" spc="-150" dirty="0" smtClean="0">
              <a:ln w="6350"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Tahoma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참여학생 지원</a:t>
            </a:r>
            <a:endParaRPr lang="en-US" altLang="ko-KR" sz="2000" spc="-150" dirty="0" smtClean="0">
              <a:ln w="6350"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Tahoma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2000" spc="-150" dirty="0" smtClean="0">
                <a:ln w="6350"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Tahoma" pitchFamily="34" charset="0"/>
              </a:rPr>
              <a:t>개선 및 보완 방안</a:t>
            </a:r>
            <a:endParaRPr lang="ko-KR" altLang="en-US" sz="2000" spc="-150" dirty="0">
              <a:ln w="6350"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Tahoma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9DF2CCF3-EFF7-44B6-BCC3-F98D74640099}"/>
              </a:ext>
            </a:extLst>
          </p:cNvPr>
          <p:cNvSpPr txBox="1"/>
          <p:nvPr/>
        </p:nvSpPr>
        <p:spPr>
          <a:xfrm>
            <a:off x="3336707" y="3170336"/>
            <a:ext cx="717627" cy="22775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228600" indent="-228600" algn="ctr">
              <a:lnSpc>
                <a:spcPct val="115000"/>
              </a:lnSpc>
              <a:spcAft>
                <a:spcPts val="300"/>
              </a:spcAft>
            </a:pPr>
            <a:r>
              <a:rPr lang="en-US" altLang="ko-KR" sz="2400" spc="-70" dirty="0">
                <a:gradFill>
                  <a:gsLst>
                    <a:gs pos="0">
                      <a:srgbClr val="A6A6A6"/>
                    </a:gs>
                    <a:gs pos="100000">
                      <a:srgbClr val="A6A6A6"/>
                    </a:gs>
                  </a:gsLst>
                  <a:lin ang="5400000" scaled="0"/>
                </a:gra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01</a:t>
            </a:r>
          </a:p>
          <a:p>
            <a:pPr marL="228600" indent="-228600" algn="ctr">
              <a:lnSpc>
                <a:spcPct val="115000"/>
              </a:lnSpc>
              <a:spcAft>
                <a:spcPts val="300"/>
              </a:spcAft>
            </a:pPr>
            <a:r>
              <a:rPr lang="en-US" altLang="ko-KR" sz="2400" spc="-70" dirty="0">
                <a:gradFill>
                  <a:gsLst>
                    <a:gs pos="0">
                      <a:srgbClr val="A6A6A6"/>
                    </a:gs>
                    <a:gs pos="100000">
                      <a:srgbClr val="A6A6A6"/>
                    </a:gs>
                  </a:gsLst>
                  <a:lin ang="5400000" scaled="0"/>
                </a:gra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02</a:t>
            </a:r>
          </a:p>
          <a:p>
            <a:pPr marL="228600" indent="-228600" algn="ctr">
              <a:lnSpc>
                <a:spcPct val="115000"/>
              </a:lnSpc>
              <a:spcAft>
                <a:spcPts val="300"/>
              </a:spcAft>
            </a:pPr>
            <a:r>
              <a:rPr lang="en-US" altLang="ko-KR" sz="2400" spc="-70" dirty="0">
                <a:gradFill>
                  <a:gsLst>
                    <a:gs pos="0">
                      <a:srgbClr val="A6A6A6"/>
                    </a:gs>
                    <a:gs pos="100000">
                      <a:srgbClr val="A6A6A6"/>
                    </a:gs>
                  </a:gsLst>
                  <a:lin ang="5400000" scaled="0"/>
                </a:gra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03</a:t>
            </a:r>
          </a:p>
          <a:p>
            <a:pPr marL="228600" indent="-228600" algn="ctr">
              <a:lnSpc>
                <a:spcPct val="115000"/>
              </a:lnSpc>
              <a:spcAft>
                <a:spcPts val="300"/>
              </a:spcAft>
            </a:pPr>
            <a:r>
              <a:rPr lang="en-US" altLang="ko-KR" sz="2400" spc="-70" dirty="0">
                <a:gradFill>
                  <a:gsLst>
                    <a:gs pos="0">
                      <a:srgbClr val="A6A6A6"/>
                    </a:gs>
                    <a:gs pos="100000">
                      <a:srgbClr val="A6A6A6"/>
                    </a:gs>
                  </a:gsLst>
                  <a:lin ang="5400000" scaled="0"/>
                </a:gra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04</a:t>
            </a:r>
          </a:p>
          <a:p>
            <a:pPr marL="228600" indent="-228600" algn="ctr">
              <a:lnSpc>
                <a:spcPct val="115000"/>
              </a:lnSpc>
              <a:spcAft>
                <a:spcPts val="300"/>
              </a:spcAft>
            </a:pPr>
            <a:r>
              <a:rPr lang="en-US" altLang="ko-KR" sz="2400" spc="-70" dirty="0">
                <a:gradFill>
                  <a:gsLst>
                    <a:gs pos="0">
                      <a:srgbClr val="A6A6A6"/>
                    </a:gs>
                    <a:gs pos="100000">
                      <a:srgbClr val="A6A6A6"/>
                    </a:gs>
                  </a:gsLst>
                  <a:lin ang="5400000" scaled="0"/>
                </a:gra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05</a:t>
            </a:r>
          </a:p>
        </p:txBody>
      </p: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xmlns="" id="{397CA2B4-A866-4A89-8082-864D26533101}"/>
              </a:ext>
            </a:extLst>
          </p:cNvPr>
          <p:cNvCxnSpPr/>
          <p:nvPr/>
        </p:nvCxnSpPr>
        <p:spPr>
          <a:xfrm>
            <a:off x="3366025" y="3573016"/>
            <a:ext cx="580911" cy="0"/>
          </a:xfrm>
          <a:prstGeom prst="line">
            <a:avLst/>
          </a:prstGeom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xmlns="" id="{BF83A853-F943-42C6-A20B-075217FF2C22}"/>
              </a:ext>
            </a:extLst>
          </p:cNvPr>
          <p:cNvCxnSpPr/>
          <p:nvPr/>
        </p:nvCxnSpPr>
        <p:spPr>
          <a:xfrm>
            <a:off x="3366025" y="4032505"/>
            <a:ext cx="580911" cy="0"/>
          </a:xfrm>
          <a:prstGeom prst="line">
            <a:avLst/>
          </a:prstGeom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xmlns="" id="{F0E76F18-36E6-420F-93F0-33F0ECA20BF4}"/>
              </a:ext>
            </a:extLst>
          </p:cNvPr>
          <p:cNvCxnSpPr/>
          <p:nvPr/>
        </p:nvCxnSpPr>
        <p:spPr>
          <a:xfrm>
            <a:off x="3366025" y="4491994"/>
            <a:ext cx="580911" cy="0"/>
          </a:xfrm>
          <a:prstGeom prst="line">
            <a:avLst/>
          </a:prstGeom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xmlns="" id="{576FD2EA-510D-44D9-A992-2545D8276335}"/>
              </a:ext>
            </a:extLst>
          </p:cNvPr>
          <p:cNvCxnSpPr/>
          <p:nvPr/>
        </p:nvCxnSpPr>
        <p:spPr>
          <a:xfrm>
            <a:off x="3366025" y="4951483"/>
            <a:ext cx="580911" cy="0"/>
          </a:xfrm>
          <a:prstGeom prst="line">
            <a:avLst/>
          </a:prstGeom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xmlns="" id="{C2F382C9-E442-496C-A8A3-FDD4B001F63B}"/>
              </a:ext>
            </a:extLst>
          </p:cNvPr>
          <p:cNvCxnSpPr/>
          <p:nvPr/>
        </p:nvCxnSpPr>
        <p:spPr>
          <a:xfrm>
            <a:off x="3366025" y="5410972"/>
            <a:ext cx="580911" cy="0"/>
          </a:xfrm>
          <a:prstGeom prst="line">
            <a:avLst/>
          </a:prstGeom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xmlns="" id="{DA68EADB-FC1C-420D-B1A1-6E23AB664DE2}"/>
              </a:ext>
            </a:extLst>
          </p:cNvPr>
          <p:cNvGrpSpPr/>
          <p:nvPr/>
        </p:nvGrpSpPr>
        <p:grpSpPr>
          <a:xfrm>
            <a:off x="3393072" y="3021295"/>
            <a:ext cx="3907022" cy="0"/>
            <a:chOff x="6922780" y="3626486"/>
            <a:chExt cx="2421245" cy="0"/>
          </a:xfrm>
        </p:grpSpPr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xmlns="" id="{566D1532-575A-4A7C-A540-9E9881DC7E7B}"/>
                </a:ext>
              </a:extLst>
            </p:cNvPr>
            <p:cNvCxnSpPr>
              <a:cxnSpLocks/>
            </p:cNvCxnSpPr>
            <p:nvPr/>
          </p:nvCxnSpPr>
          <p:spPr>
            <a:xfrm>
              <a:off x="6922780" y="3626486"/>
              <a:ext cx="383564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xmlns="" id="{8F4EB937-EB00-4E2B-A33C-0AEC2FB532D5}"/>
                </a:ext>
              </a:extLst>
            </p:cNvPr>
            <p:cNvCxnSpPr/>
            <p:nvPr/>
          </p:nvCxnSpPr>
          <p:spPr>
            <a:xfrm>
              <a:off x="7301120" y="3626486"/>
              <a:ext cx="2042905" cy="0"/>
            </a:xfrm>
            <a:prstGeom prst="line">
              <a:avLst/>
            </a:prstGeom>
            <a:ln w="19050">
              <a:solidFill>
                <a:srgbClr val="404040">
                  <a:alpha val="2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620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xmlns="" id="{C0413008-6DE0-48EB-BE8D-EADB8E6D4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교육 및 연구역량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산학협력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현황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3293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xmlns="" id="{C0413008-6DE0-48EB-BE8D-EADB8E6D4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목표 및 추진전략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075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xmlns="" id="{C0413008-6DE0-48EB-BE8D-EADB8E6D4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교육 환경 및 교육과정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359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xmlns="" id="{C0413008-6DE0-48EB-BE8D-EADB8E6D4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참여학생 지원</a:t>
            </a:r>
          </a:p>
        </p:txBody>
      </p:sp>
    </p:spTree>
    <p:extLst>
      <p:ext uri="{BB962C8B-B14F-4D97-AF65-F5344CB8AC3E}">
        <p14:creationId xmlns:p14="http://schemas.microsoft.com/office/powerpoint/2010/main" val="250987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xmlns="" id="{C0413008-6DE0-48EB-BE8D-EADB8E6D4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개선 및 보완 방안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193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"/>
          <p:cNvSpPr txBox="1">
            <a:spLocks/>
          </p:cNvSpPr>
          <p:nvPr/>
        </p:nvSpPr>
        <p:spPr>
          <a:xfrm>
            <a:off x="6816081" y="1196752"/>
            <a:ext cx="4158207" cy="7920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ko-KR" altLang="en-US" sz="60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감사합니다</a:t>
            </a:r>
            <a:endParaRPr lang="en-US" altLang="ko-KR" sz="60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10488488" y="5805264"/>
            <a:ext cx="0" cy="72008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8328248" y="5805264"/>
            <a:ext cx="0" cy="72008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제목 1"/>
          <p:cNvSpPr txBox="1">
            <a:spLocks/>
          </p:cNvSpPr>
          <p:nvPr/>
        </p:nvSpPr>
        <p:spPr>
          <a:xfrm>
            <a:off x="6888088" y="2276872"/>
            <a:ext cx="4608512" cy="36004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spcBef>
                <a:spcPct val="0"/>
              </a:spcBef>
              <a:defRPr/>
            </a:pPr>
            <a:r>
              <a:rPr lang="ko-KR" altLang="en-US" b="1" dirty="0">
                <a:solidFill>
                  <a:schemeClr val="accent3">
                    <a:lumMod val="50000"/>
                  </a:schemeClr>
                </a:solidFill>
                <a:latin typeface="나눔스퀘어OTF Bold" pitchFamily="34" charset="-127"/>
                <a:ea typeface="나눔스퀘어OTF Bold" pitchFamily="34" charset="-127"/>
              </a:rPr>
              <a:t>친환경 금속소재산업 전문인력 양성사업</a:t>
            </a:r>
            <a:endParaRPr lang="en-US" altLang="ko-KR" b="1" dirty="0">
              <a:solidFill>
                <a:schemeClr val="accent3">
                  <a:lumMod val="50000"/>
                </a:schemeClr>
              </a:solidFill>
              <a:latin typeface="나눔스퀘어OTF Bold" pitchFamily="34" charset="-127"/>
              <a:ea typeface="나눔스퀘어OTF Bold" pitchFamily="34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xmlns="" id="{646708BA-D086-4EF2-BCBE-8206A04284FD}"/>
              </a:ext>
            </a:extLst>
          </p:cNvPr>
          <p:cNvCxnSpPr>
            <a:cxnSpLocks/>
          </p:cNvCxnSpPr>
          <p:nvPr/>
        </p:nvCxnSpPr>
        <p:spPr>
          <a:xfrm>
            <a:off x="6939198" y="2204864"/>
            <a:ext cx="491744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2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584</Words>
  <Application>Microsoft Office PowerPoint</Application>
  <PresentationFormat>와이드스크린</PresentationFormat>
  <Paragraphs>50</Paragraphs>
  <Slides>8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22" baseType="lpstr">
      <vt:lpstr>Apple SD Gothic Neo</vt:lpstr>
      <vt:lpstr>Helvetica57-Condensed</vt:lpstr>
      <vt:lpstr>Helvetica-ExtraCompressed</vt:lpstr>
      <vt:lpstr>HY헤드라인M</vt:lpstr>
      <vt:lpstr>나눔고딕</vt:lpstr>
      <vt:lpstr>나눔스퀘어</vt:lpstr>
      <vt:lpstr>나눔스퀘어 Bold</vt:lpstr>
      <vt:lpstr>나눔스퀘어 ExtraBold</vt:lpstr>
      <vt:lpstr>나눔스퀘어OTF Bold</vt:lpstr>
      <vt:lpstr>맑은 고딕</vt:lpstr>
      <vt:lpstr>산돌고딕 M</vt:lpstr>
      <vt:lpstr>Arial</vt:lpstr>
      <vt:lpstr>Tahoma</vt:lpstr>
      <vt:lpstr>Office 테마</vt:lpstr>
      <vt:lpstr>PowerPoint 프레젠테이션</vt:lpstr>
      <vt:lpstr>PowerPoint 프레젠테이션</vt:lpstr>
      <vt:lpstr>1. 교육 및 연구역량, 산학협력 현황</vt:lpstr>
      <vt:lpstr>2. 사업 목표 및 추진전략</vt:lpstr>
      <vt:lpstr>3. 교육 환경 및 교육과정</vt:lpstr>
      <vt:lpstr>4. 참여학생 지원</vt:lpstr>
      <vt:lpstr>5. 개선 및 보완 방안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김도현</dc:creator>
  <cp:lastModifiedBy>한국철강협회</cp:lastModifiedBy>
  <cp:revision>28</cp:revision>
  <dcterms:created xsi:type="dcterms:W3CDTF">2022-08-26T01:44:17Z</dcterms:created>
  <dcterms:modified xsi:type="dcterms:W3CDTF">2024-02-01T09:05:48Z</dcterms:modified>
</cp:coreProperties>
</file>